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handoutMasterIdLst>
    <p:handoutMasterId r:id="rId12"/>
  </p:handoutMasterIdLst>
  <p:sldIdLst>
    <p:sldId id="269" r:id="rId5"/>
    <p:sldId id="291" r:id="rId6"/>
    <p:sldId id="277" r:id="rId7"/>
    <p:sldId id="280" r:id="rId8"/>
    <p:sldId id="292" r:id="rId9"/>
    <p:sldId id="290" r:id="rId1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B2088F-7DDA-D5FC-951F-31AA5C402128}" name="Hanna Lindquist" initials="HL" userId="S::hanna.lindquist@redcross.se::b96ffd08-90e9-41a0-9af1-db87c2c7e9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17D"/>
    <a:srgbClr val="E8D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8A24E-F6FF-2AD7-C6CF-4CE4F69CFBE1}" v="2" dt="2025-10-02T09:49:34.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494" autoAdjust="0"/>
  </p:normalViewPr>
  <p:slideViewPr>
    <p:cSldViewPr snapToGrid="0">
      <p:cViewPr varScale="1">
        <p:scale>
          <a:sx n="26" d="100"/>
          <a:sy n="26" d="100"/>
        </p:scale>
        <p:origin x="2192" y="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lda Boson" userId="S::tilda.boson@1825.nu::dbe19d34-35b3-437d-a8b1-ca825ca10980" providerId="AD" clId="Web-{3F68A24E-F6FF-2AD7-C6CF-4CE4F69CFBE1}"/>
    <pc:docChg chg="modSld">
      <pc:chgData name="Tilda Boson" userId="S::tilda.boson@1825.nu::dbe19d34-35b3-437d-a8b1-ca825ca10980" providerId="AD" clId="Web-{3F68A24E-F6FF-2AD7-C6CF-4CE4F69CFBE1}" dt="2025-10-02T09:49:33.341" v="0" actId="20577"/>
      <pc:docMkLst>
        <pc:docMk/>
      </pc:docMkLst>
      <pc:sldChg chg="modSp">
        <pc:chgData name="Tilda Boson" userId="S::tilda.boson@1825.nu::dbe19d34-35b3-437d-a8b1-ca825ca10980" providerId="AD" clId="Web-{3F68A24E-F6FF-2AD7-C6CF-4CE4F69CFBE1}" dt="2025-10-02T09:49:33.341" v="0" actId="20577"/>
        <pc:sldMkLst>
          <pc:docMk/>
          <pc:sldMk cId="4255427274" sldId="290"/>
        </pc:sldMkLst>
        <pc:spChg chg="mod">
          <ac:chgData name="Tilda Boson" userId="S::tilda.boson@1825.nu::dbe19d34-35b3-437d-a8b1-ca825ca10980" providerId="AD" clId="Web-{3F68A24E-F6FF-2AD7-C6CF-4CE4F69CFBE1}" dt="2025-10-02T09:49:33.341" v="0" actId="20577"/>
          <ac:spMkLst>
            <pc:docMk/>
            <pc:sldMk cId="4255427274" sldId="290"/>
            <ac:spMk id="4" creationId="{824583AC-E2BA-2151-97EE-0AE7A3CF6E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9685489-39CC-48B9-84ED-F4D1748C1E0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1B57388D-BB8A-421E-BB0E-E5FA744B9ED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B0D9F88-B139-4F5D-81FF-67F8786A86F1}" type="datetimeFigureOut">
              <a:rPr lang="sv-SE" smtClean="0"/>
              <a:t>2025-10-02</a:t>
            </a:fld>
            <a:endParaRPr lang="sv-SE"/>
          </a:p>
        </p:txBody>
      </p:sp>
      <p:sp>
        <p:nvSpPr>
          <p:cNvPr id="4" name="Platshållare för sidfot 3">
            <a:extLst>
              <a:ext uri="{FF2B5EF4-FFF2-40B4-BE49-F238E27FC236}">
                <a16:creationId xmlns:a16="http://schemas.microsoft.com/office/drawing/2014/main" id="{94A05396-1322-4B1A-AB8C-29F6B40AAA2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EDF6F5A1-432A-4A8B-AE25-AE9AF4725DE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256671B-5D6C-4DEE-BF7F-9D8F430B49BE}" type="slidenum">
              <a:rPr lang="sv-SE" smtClean="0"/>
              <a:t>‹#›</a:t>
            </a:fld>
            <a:endParaRPr lang="sv-SE"/>
          </a:p>
        </p:txBody>
      </p:sp>
    </p:spTree>
    <p:extLst>
      <p:ext uri="{BB962C8B-B14F-4D97-AF65-F5344CB8AC3E}">
        <p14:creationId xmlns:p14="http://schemas.microsoft.com/office/powerpoint/2010/main" val="1963801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6C43944-D824-4E71-AD67-59B57884876D}" type="datetimeFigureOut">
              <a:rPr lang="sv-SE" smtClean="0"/>
              <a:t>2025-10-02</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0A7B76-C6BA-485B-B88F-EE08D1ABD36C}" type="slidenum">
              <a:rPr lang="sv-SE" smtClean="0"/>
              <a:t>‹#›</a:t>
            </a:fld>
            <a:endParaRPr lang="sv-SE"/>
          </a:p>
        </p:txBody>
      </p:sp>
    </p:spTree>
    <p:extLst>
      <p:ext uri="{BB962C8B-B14F-4D97-AF65-F5344CB8AC3E}">
        <p14:creationId xmlns:p14="http://schemas.microsoft.com/office/powerpoint/2010/main" val="379832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ea typeface="Calibri"/>
                <a:cs typeface="Calibri"/>
              </a:rPr>
              <a:t>Slide 1</a:t>
            </a:r>
            <a:endParaRPr lang="sv-SE" dirty="0">
              <a:solidFill>
                <a:srgbClr val="333333"/>
              </a:solidFill>
              <a:ea typeface="Calibri"/>
              <a:cs typeface="Calibri"/>
            </a:endParaRPr>
          </a:p>
          <a:p>
            <a:endParaRPr lang="en-US" dirty="0">
              <a:ea typeface="Calibri"/>
              <a:cs typeface="+mn-lt"/>
            </a:endParaRPr>
          </a:p>
          <a:p>
            <a:r>
              <a:rPr lang="en-US" dirty="0">
                <a:ea typeface="Calibri"/>
                <a:cs typeface="+mn-lt"/>
              </a:rPr>
              <a:t>Mitt </a:t>
            </a:r>
            <a:r>
              <a:rPr lang="en-US" dirty="0" err="1">
                <a:ea typeface="Calibri"/>
                <a:cs typeface="+mn-lt"/>
              </a:rPr>
              <a:t>namn</a:t>
            </a:r>
            <a:r>
              <a:rPr lang="en-US" dirty="0">
                <a:ea typeface="Calibri"/>
                <a:cs typeface="+mn-lt"/>
              </a:rPr>
              <a:t> </a:t>
            </a:r>
            <a:r>
              <a:rPr lang="en-US" dirty="0" err="1">
                <a:ea typeface="Calibri"/>
                <a:cs typeface="+mn-lt"/>
              </a:rPr>
              <a:t>är</a:t>
            </a:r>
            <a:r>
              <a:rPr lang="en-US" dirty="0">
                <a:ea typeface="Calibri"/>
                <a:cs typeface="+mn-lt"/>
              </a:rPr>
              <a:t> Li Nester </a:t>
            </a:r>
            <a:r>
              <a:rPr lang="en-US" dirty="0" err="1">
                <a:ea typeface="Calibri"/>
                <a:cs typeface="+mn-lt"/>
              </a:rPr>
              <a:t>och</a:t>
            </a:r>
            <a:r>
              <a:rPr lang="en-US" dirty="0">
                <a:ea typeface="Calibri"/>
                <a:cs typeface="+mn-lt"/>
              </a:rPr>
              <a:t> jag </a:t>
            </a:r>
            <a:r>
              <a:rPr lang="en-US" dirty="0" err="1">
                <a:ea typeface="Calibri"/>
                <a:cs typeface="+mn-lt"/>
              </a:rPr>
              <a:t>är</a:t>
            </a:r>
            <a:r>
              <a:rPr lang="en-US" dirty="0">
                <a:ea typeface="Calibri"/>
                <a:cs typeface="+mn-lt"/>
              </a:rPr>
              <a:t> </a:t>
            </a:r>
            <a:r>
              <a:rPr lang="en-US" dirty="0" err="1">
                <a:ea typeface="Calibri"/>
                <a:cs typeface="+mn-lt"/>
              </a:rPr>
              <a:t>ordförande</a:t>
            </a:r>
            <a:r>
              <a:rPr lang="en-US" dirty="0">
                <a:ea typeface="Calibri"/>
                <a:cs typeface="+mn-lt"/>
              </a:rPr>
              <a:t> för Svenska </a:t>
            </a:r>
            <a:r>
              <a:rPr lang="en-US" dirty="0" err="1">
                <a:ea typeface="Calibri"/>
                <a:cs typeface="+mn-lt"/>
              </a:rPr>
              <a:t>Röda</a:t>
            </a:r>
            <a:r>
              <a:rPr lang="en-US" dirty="0">
                <a:ea typeface="Calibri"/>
                <a:cs typeface="+mn-lt"/>
              </a:rPr>
              <a:t> </a:t>
            </a:r>
            <a:r>
              <a:rPr lang="en-US" dirty="0" err="1">
                <a:ea typeface="Calibri"/>
                <a:cs typeface="+mn-lt"/>
              </a:rPr>
              <a:t>Korsets</a:t>
            </a:r>
            <a:r>
              <a:rPr lang="en-US" dirty="0">
                <a:ea typeface="Calibri"/>
                <a:cs typeface="+mn-lt"/>
              </a:rPr>
              <a:t> </a:t>
            </a:r>
            <a:r>
              <a:rPr lang="en-US" dirty="0" err="1">
                <a:ea typeface="Calibri"/>
                <a:cs typeface="+mn-lt"/>
              </a:rPr>
              <a:t>Ungdomsförbund</a:t>
            </a:r>
            <a:r>
              <a:rPr lang="en-US" dirty="0">
                <a:ea typeface="Calibri"/>
                <a:cs typeface="+mn-lt"/>
              </a:rPr>
              <a:t>. Vi </a:t>
            </a:r>
            <a:r>
              <a:rPr lang="en-US" dirty="0" err="1">
                <a:ea typeface="Calibri"/>
                <a:cs typeface="+mn-lt"/>
              </a:rPr>
              <a:t>drivs</a:t>
            </a:r>
            <a:r>
              <a:rPr lang="en-US" dirty="0">
                <a:ea typeface="Calibri"/>
                <a:cs typeface="+mn-lt"/>
              </a:rPr>
              <a:t> av barn </a:t>
            </a:r>
            <a:r>
              <a:rPr lang="en-US" dirty="0" err="1">
                <a:ea typeface="Calibri"/>
                <a:cs typeface="+mn-lt"/>
              </a:rPr>
              <a:t>och</a:t>
            </a:r>
            <a:r>
              <a:rPr lang="en-US" dirty="0">
                <a:ea typeface="Calibri"/>
                <a:cs typeface="+mn-lt"/>
              </a:rPr>
              <a:t> </a:t>
            </a:r>
            <a:r>
              <a:rPr lang="en-US" dirty="0" err="1">
                <a:ea typeface="Calibri"/>
                <a:cs typeface="+mn-lt"/>
              </a:rPr>
              <a:t>unga</a:t>
            </a:r>
            <a:r>
              <a:rPr lang="en-US" dirty="0">
                <a:ea typeface="Calibri"/>
                <a:cs typeface="+mn-lt"/>
              </a:rPr>
              <a:t>, </a:t>
            </a:r>
            <a:r>
              <a:rPr lang="en-US" dirty="0" err="1">
                <a:ea typeface="Calibri"/>
                <a:cs typeface="+mn-lt"/>
              </a:rPr>
              <a:t>från</a:t>
            </a:r>
            <a:r>
              <a:rPr lang="en-US" dirty="0">
                <a:ea typeface="Calibri"/>
                <a:cs typeface="+mn-lt"/>
              </a:rPr>
              <a:t> Haparanda I </a:t>
            </a:r>
            <a:r>
              <a:rPr lang="en-US" dirty="0" err="1">
                <a:ea typeface="Calibri"/>
                <a:cs typeface="+mn-lt"/>
              </a:rPr>
              <a:t>norr</a:t>
            </a:r>
            <a:r>
              <a:rPr lang="en-US" dirty="0">
                <a:ea typeface="Calibri"/>
                <a:cs typeface="+mn-lt"/>
              </a:rPr>
              <a:t> till </a:t>
            </a:r>
            <a:r>
              <a:rPr lang="en-US" dirty="0" err="1">
                <a:ea typeface="Calibri"/>
                <a:cs typeface="+mn-lt"/>
              </a:rPr>
              <a:t>Burlöv</a:t>
            </a:r>
            <a:r>
              <a:rPr lang="en-US" dirty="0">
                <a:ea typeface="Calibri"/>
                <a:cs typeface="+mn-lt"/>
              </a:rPr>
              <a:t> I </a:t>
            </a:r>
            <a:r>
              <a:rPr lang="en-US" dirty="0" err="1">
                <a:ea typeface="Calibri"/>
                <a:cs typeface="+mn-lt"/>
              </a:rPr>
              <a:t>söder</a:t>
            </a:r>
            <a:r>
              <a:rPr lang="en-US" dirty="0">
                <a:ea typeface="Calibri"/>
                <a:cs typeface="+mn-lt"/>
              </a:rPr>
              <a:t> </a:t>
            </a:r>
            <a:r>
              <a:rPr lang="en-US" dirty="0" err="1">
                <a:ea typeface="Calibri"/>
                <a:cs typeface="+mn-lt"/>
              </a:rPr>
              <a:t>samt</a:t>
            </a:r>
            <a:r>
              <a:rPr lang="en-US" dirty="0">
                <a:ea typeface="Calibri"/>
                <a:cs typeface="+mn-lt"/>
              </a:rPr>
              <a:t> </a:t>
            </a:r>
            <a:r>
              <a:rPr lang="en-US" dirty="0" err="1">
                <a:ea typeface="Calibri"/>
                <a:cs typeface="+mn-lt"/>
              </a:rPr>
              <a:t>genom</a:t>
            </a:r>
            <a:r>
              <a:rPr lang="en-US" dirty="0">
                <a:ea typeface="Calibri"/>
                <a:cs typeface="+mn-lt"/>
              </a:rPr>
              <a:t> </a:t>
            </a:r>
            <a:r>
              <a:rPr lang="en-US" dirty="0" err="1">
                <a:ea typeface="Calibri"/>
                <a:cs typeface="+mn-lt"/>
              </a:rPr>
              <a:t>digitala</a:t>
            </a:r>
            <a:r>
              <a:rPr lang="en-US" dirty="0">
                <a:ea typeface="Calibri"/>
                <a:cs typeface="+mn-lt"/>
              </a:rPr>
              <a:t> </a:t>
            </a:r>
            <a:r>
              <a:rPr lang="en-US" dirty="0" err="1">
                <a:ea typeface="Calibri"/>
                <a:cs typeface="+mn-lt"/>
              </a:rPr>
              <a:t>verksamheter</a:t>
            </a:r>
            <a:r>
              <a:rPr lang="en-US" dirty="0">
                <a:ea typeface="Calibri"/>
                <a:cs typeface="+mn-lt"/>
              </a:rPr>
              <a:t>, I </a:t>
            </a:r>
            <a:r>
              <a:rPr lang="en-US" dirty="0" err="1">
                <a:ea typeface="Calibri"/>
                <a:cs typeface="+mn-lt"/>
              </a:rPr>
              <a:t>syfte</a:t>
            </a:r>
            <a:r>
              <a:rPr lang="en-US" dirty="0">
                <a:ea typeface="Calibri"/>
                <a:cs typeface="+mn-lt"/>
              </a:rPr>
              <a:t> </a:t>
            </a:r>
            <a:r>
              <a:rPr lang="en-US" dirty="0" err="1">
                <a:ea typeface="Calibri"/>
                <a:cs typeface="+mn-lt"/>
              </a:rPr>
              <a:t>att</a:t>
            </a:r>
            <a:r>
              <a:rPr lang="en-US" dirty="0">
                <a:ea typeface="Calibri"/>
                <a:cs typeface="+mn-lt"/>
              </a:rPr>
              <a:t> </a:t>
            </a:r>
            <a:r>
              <a:rPr lang="en-US" dirty="0" err="1">
                <a:ea typeface="Calibri"/>
                <a:cs typeface="+mn-lt"/>
              </a:rPr>
              <a:t>förhindra</a:t>
            </a:r>
            <a:r>
              <a:rPr lang="en-US" dirty="0">
                <a:ea typeface="Calibri"/>
                <a:cs typeface="+mn-lt"/>
              </a:rPr>
              <a:t> </a:t>
            </a:r>
            <a:r>
              <a:rPr lang="en-US" dirty="0" err="1">
                <a:ea typeface="Calibri"/>
                <a:cs typeface="+mn-lt"/>
              </a:rPr>
              <a:t>och</a:t>
            </a:r>
            <a:r>
              <a:rPr lang="en-US" dirty="0">
                <a:ea typeface="Calibri"/>
                <a:cs typeface="+mn-lt"/>
              </a:rPr>
              <a:t> </a:t>
            </a:r>
            <a:r>
              <a:rPr lang="en-US" dirty="0" err="1">
                <a:ea typeface="Calibri"/>
                <a:cs typeface="+mn-lt"/>
              </a:rPr>
              <a:t>lindra</a:t>
            </a:r>
            <a:r>
              <a:rPr lang="en-US" dirty="0">
                <a:ea typeface="Calibri"/>
                <a:cs typeface="+mn-lt"/>
              </a:rPr>
              <a:t> </a:t>
            </a:r>
            <a:r>
              <a:rPr lang="en-US" dirty="0" err="1">
                <a:ea typeface="Calibri"/>
                <a:cs typeface="+mn-lt"/>
              </a:rPr>
              <a:t>mänskligt</a:t>
            </a:r>
            <a:r>
              <a:rPr lang="en-US" dirty="0">
                <a:ea typeface="Calibri"/>
                <a:cs typeface="+mn-lt"/>
              </a:rPr>
              <a:t> </a:t>
            </a:r>
            <a:r>
              <a:rPr lang="en-US" dirty="0" err="1">
                <a:ea typeface="Calibri"/>
                <a:cs typeface="+mn-lt"/>
              </a:rPr>
              <a:t>lidande</a:t>
            </a:r>
            <a:r>
              <a:rPr lang="en-US" dirty="0">
                <a:ea typeface="Calibri"/>
                <a:cs typeface="+mn-lt"/>
              </a:rPr>
              <a:t> bland barn </a:t>
            </a:r>
            <a:r>
              <a:rPr lang="en-US" dirty="0" err="1">
                <a:ea typeface="Calibri"/>
                <a:cs typeface="+mn-lt"/>
              </a:rPr>
              <a:t>och</a:t>
            </a:r>
            <a:r>
              <a:rPr lang="en-US" dirty="0">
                <a:ea typeface="Calibri"/>
                <a:cs typeface="+mn-lt"/>
              </a:rPr>
              <a:t> </a:t>
            </a:r>
            <a:r>
              <a:rPr lang="en-US" dirty="0" err="1">
                <a:ea typeface="Calibri"/>
                <a:cs typeface="+mn-lt"/>
              </a:rPr>
              <a:t>unga</a:t>
            </a:r>
            <a:r>
              <a:rPr lang="en-US" dirty="0">
                <a:ea typeface="Calibri"/>
                <a:cs typeface="+mn-lt"/>
              </a:rPr>
              <a:t>. </a:t>
            </a:r>
            <a:r>
              <a:rPr lang="en-US" dirty="0" err="1">
                <a:ea typeface="Calibri"/>
                <a:cs typeface="+mn-lt"/>
              </a:rPr>
              <a:t>Kopplat</a:t>
            </a:r>
            <a:r>
              <a:rPr lang="en-US" dirty="0">
                <a:ea typeface="Calibri"/>
                <a:cs typeface="+mn-lt"/>
              </a:rPr>
              <a:t> till </a:t>
            </a:r>
            <a:r>
              <a:rPr lang="en-US" dirty="0" err="1">
                <a:ea typeface="Calibri"/>
                <a:cs typeface="+mn-lt"/>
              </a:rPr>
              <a:t>dagens</a:t>
            </a:r>
            <a:r>
              <a:rPr lang="en-US" dirty="0">
                <a:ea typeface="Calibri"/>
                <a:cs typeface="+mn-lt"/>
              </a:rPr>
              <a:t> </a:t>
            </a:r>
            <a:r>
              <a:rPr lang="en-US" dirty="0" err="1">
                <a:ea typeface="Calibri"/>
                <a:cs typeface="+mn-lt"/>
              </a:rPr>
              <a:t>tematik</a:t>
            </a:r>
            <a:r>
              <a:rPr lang="en-US" dirty="0">
                <a:ea typeface="Calibri"/>
                <a:cs typeface="+mn-lt"/>
              </a:rPr>
              <a:t> driver vi bland annat sedan 40 </a:t>
            </a:r>
            <a:r>
              <a:rPr lang="en-US" dirty="0" err="1">
                <a:ea typeface="Calibri"/>
                <a:cs typeface="+mn-lt"/>
              </a:rPr>
              <a:t>år</a:t>
            </a:r>
            <a:r>
              <a:rPr lang="en-US" dirty="0">
                <a:ea typeface="Calibri"/>
                <a:cs typeface="+mn-lt"/>
              </a:rPr>
              <a:t> </a:t>
            </a:r>
            <a:r>
              <a:rPr lang="en-US" dirty="0" err="1">
                <a:ea typeface="Calibri"/>
                <a:cs typeface="+mn-lt"/>
              </a:rPr>
              <a:t>tillbaka</a:t>
            </a:r>
            <a:r>
              <a:rPr lang="en-US" dirty="0">
                <a:ea typeface="Calibri"/>
                <a:cs typeface="+mn-lt"/>
              </a:rPr>
              <a:t> </a:t>
            </a:r>
            <a:r>
              <a:rPr lang="en-US" dirty="0" err="1">
                <a:ea typeface="Calibri"/>
                <a:cs typeface="+mn-lt"/>
              </a:rPr>
              <a:t>en</a:t>
            </a:r>
            <a:r>
              <a:rPr lang="en-US" dirty="0">
                <a:ea typeface="Calibri"/>
                <a:cs typeface="+mn-lt"/>
              </a:rPr>
              <a:t> </a:t>
            </a:r>
            <a:r>
              <a:rPr lang="en-US" dirty="0" err="1">
                <a:ea typeface="Calibri"/>
                <a:cs typeface="+mn-lt"/>
              </a:rPr>
              <a:t>stödchatt</a:t>
            </a:r>
            <a:r>
              <a:rPr lang="en-US" dirty="0">
                <a:ea typeface="Calibri"/>
                <a:cs typeface="+mn-lt"/>
              </a:rPr>
              <a:t> </a:t>
            </a:r>
            <a:r>
              <a:rPr lang="en-US" dirty="0" err="1">
                <a:ea typeface="Calibri"/>
                <a:cs typeface="+mn-lt"/>
              </a:rPr>
              <a:t>dit</a:t>
            </a:r>
            <a:r>
              <a:rPr lang="en-US" dirty="0">
                <a:ea typeface="Calibri"/>
                <a:cs typeface="+mn-lt"/>
              </a:rPr>
              <a:t> </a:t>
            </a:r>
            <a:r>
              <a:rPr lang="en-US" dirty="0" err="1">
                <a:ea typeface="Calibri"/>
                <a:cs typeface="+mn-lt"/>
              </a:rPr>
              <a:t>unga</a:t>
            </a:r>
            <a:r>
              <a:rPr lang="en-US" dirty="0">
                <a:ea typeface="Calibri"/>
                <a:cs typeface="+mn-lt"/>
              </a:rPr>
              <a:t> </a:t>
            </a:r>
            <a:r>
              <a:rPr lang="en-US" dirty="0" err="1">
                <a:ea typeface="Calibri"/>
                <a:cs typeface="+mn-lt"/>
              </a:rPr>
              <a:t>som</a:t>
            </a:r>
            <a:r>
              <a:rPr lang="en-US" dirty="0">
                <a:ea typeface="Calibri"/>
                <a:cs typeface="+mn-lt"/>
              </a:rPr>
              <a:t> </a:t>
            </a:r>
            <a:r>
              <a:rPr lang="en-US" dirty="0" err="1">
                <a:ea typeface="Calibri"/>
                <a:cs typeface="+mn-lt"/>
              </a:rPr>
              <a:t>vill</a:t>
            </a:r>
            <a:r>
              <a:rPr lang="en-US" dirty="0">
                <a:ea typeface="Calibri"/>
                <a:cs typeface="+mn-lt"/>
              </a:rPr>
              <a:t> ha </a:t>
            </a:r>
            <a:r>
              <a:rPr lang="en-US" dirty="0" err="1">
                <a:ea typeface="Calibri"/>
                <a:cs typeface="+mn-lt"/>
              </a:rPr>
              <a:t>en</a:t>
            </a:r>
            <a:r>
              <a:rPr lang="en-US" dirty="0">
                <a:ea typeface="Calibri"/>
                <a:cs typeface="+mn-lt"/>
              </a:rPr>
              <a:t> anonym </a:t>
            </a:r>
            <a:r>
              <a:rPr lang="en-US" dirty="0" err="1">
                <a:ea typeface="Calibri"/>
                <a:cs typeface="+mn-lt"/>
              </a:rPr>
              <a:t>kompis</a:t>
            </a:r>
            <a:r>
              <a:rPr lang="en-US" dirty="0">
                <a:ea typeface="Calibri"/>
                <a:cs typeface="+mn-lt"/>
              </a:rPr>
              <a:t> online </a:t>
            </a:r>
            <a:r>
              <a:rPr lang="en-US" dirty="0" err="1">
                <a:ea typeface="Calibri"/>
                <a:cs typeface="+mn-lt"/>
              </a:rPr>
              <a:t>kan</a:t>
            </a:r>
            <a:r>
              <a:rPr lang="en-US" dirty="0">
                <a:ea typeface="Calibri"/>
                <a:cs typeface="+mn-lt"/>
              </a:rPr>
              <a:t> </a:t>
            </a:r>
            <a:r>
              <a:rPr lang="en-US" dirty="0" err="1">
                <a:ea typeface="Calibri"/>
                <a:cs typeface="+mn-lt"/>
              </a:rPr>
              <a:t>vända</a:t>
            </a:r>
            <a:r>
              <a:rPr lang="en-US" dirty="0">
                <a:ea typeface="Calibri"/>
                <a:cs typeface="+mn-lt"/>
              </a:rPr>
              <a:t> sig för </a:t>
            </a:r>
            <a:r>
              <a:rPr lang="en-US" dirty="0" err="1">
                <a:ea typeface="Calibri"/>
                <a:cs typeface="+mn-lt"/>
              </a:rPr>
              <a:t>att</a:t>
            </a:r>
            <a:r>
              <a:rPr lang="en-US" dirty="0">
                <a:ea typeface="Calibri"/>
                <a:cs typeface="+mn-lt"/>
              </a:rPr>
              <a:t> ha </a:t>
            </a:r>
            <a:r>
              <a:rPr lang="en-US" dirty="0" err="1">
                <a:ea typeface="Calibri"/>
                <a:cs typeface="+mn-lt"/>
              </a:rPr>
              <a:t>någon</a:t>
            </a:r>
            <a:r>
              <a:rPr lang="en-US" dirty="0">
                <a:ea typeface="Calibri"/>
                <a:cs typeface="+mn-lt"/>
              </a:rPr>
              <a:t> </a:t>
            </a:r>
            <a:r>
              <a:rPr lang="en-US" dirty="0" err="1">
                <a:ea typeface="Calibri"/>
                <a:cs typeface="+mn-lt"/>
              </a:rPr>
              <a:t>att</a:t>
            </a:r>
            <a:r>
              <a:rPr lang="en-US" dirty="0">
                <a:ea typeface="Calibri"/>
                <a:cs typeface="+mn-lt"/>
              </a:rPr>
              <a:t> prata med. Vi </a:t>
            </a:r>
            <a:r>
              <a:rPr lang="en-US" dirty="0" err="1">
                <a:ea typeface="Calibri"/>
                <a:cs typeface="+mn-lt"/>
              </a:rPr>
              <a:t>stärker</a:t>
            </a:r>
            <a:r>
              <a:rPr lang="en-US" dirty="0">
                <a:ea typeface="Calibri"/>
                <a:cs typeface="+mn-lt"/>
              </a:rPr>
              <a:t> </a:t>
            </a:r>
            <a:r>
              <a:rPr lang="en-US" dirty="0" err="1">
                <a:ea typeface="Calibri"/>
                <a:cs typeface="+mn-lt"/>
              </a:rPr>
              <a:t>även</a:t>
            </a:r>
            <a:r>
              <a:rPr lang="en-US" dirty="0">
                <a:ea typeface="Calibri"/>
                <a:cs typeface="+mn-lt"/>
              </a:rPr>
              <a:t> </a:t>
            </a:r>
            <a:r>
              <a:rPr lang="en-US" dirty="0" err="1">
                <a:ea typeface="Calibri"/>
                <a:cs typeface="+mn-lt"/>
              </a:rPr>
              <a:t>ungas</a:t>
            </a:r>
            <a:r>
              <a:rPr lang="en-US" dirty="0">
                <a:ea typeface="Calibri"/>
                <a:cs typeface="+mn-lt"/>
              </a:rPr>
              <a:t> </a:t>
            </a:r>
            <a:r>
              <a:rPr lang="en-US" dirty="0" err="1">
                <a:ea typeface="Calibri"/>
                <a:cs typeface="+mn-lt"/>
              </a:rPr>
              <a:t>motståndskraft</a:t>
            </a:r>
            <a:r>
              <a:rPr lang="en-US" dirty="0">
                <a:ea typeface="Calibri"/>
                <a:cs typeface="+mn-lt"/>
              </a:rPr>
              <a:t> </a:t>
            </a:r>
            <a:r>
              <a:rPr lang="en-US" dirty="0" err="1">
                <a:ea typeface="Calibri"/>
                <a:cs typeface="+mn-lt"/>
              </a:rPr>
              <a:t>genom</a:t>
            </a:r>
            <a:r>
              <a:rPr lang="en-US" dirty="0">
                <a:ea typeface="Calibri"/>
                <a:cs typeface="+mn-lt"/>
              </a:rPr>
              <a:t> </a:t>
            </a:r>
            <a:r>
              <a:rPr lang="en-US" dirty="0" err="1">
                <a:ea typeface="Calibri"/>
                <a:cs typeface="+mn-lt"/>
              </a:rPr>
              <a:t>att</a:t>
            </a:r>
            <a:r>
              <a:rPr lang="en-US" dirty="0">
                <a:ea typeface="Calibri"/>
                <a:cs typeface="+mn-lt"/>
              </a:rPr>
              <a:t> </a:t>
            </a:r>
            <a:r>
              <a:rPr lang="en-US" dirty="0" err="1">
                <a:ea typeface="Calibri"/>
                <a:cs typeface="+mn-lt"/>
              </a:rPr>
              <a:t>utbilda</a:t>
            </a:r>
            <a:r>
              <a:rPr lang="en-US" dirty="0">
                <a:ea typeface="Calibri"/>
                <a:cs typeface="+mn-lt"/>
              </a:rPr>
              <a:t> </a:t>
            </a:r>
            <a:r>
              <a:rPr lang="en-US" dirty="0" err="1">
                <a:ea typeface="Calibri"/>
                <a:cs typeface="+mn-lt"/>
              </a:rPr>
              <a:t>unga</a:t>
            </a:r>
            <a:r>
              <a:rPr lang="en-US" dirty="0">
                <a:ea typeface="Calibri"/>
                <a:cs typeface="+mn-lt"/>
              </a:rPr>
              <a:t>, </a:t>
            </a:r>
            <a:r>
              <a:rPr lang="en-US" dirty="0" err="1">
                <a:ea typeface="Calibri"/>
                <a:cs typeface="+mn-lt"/>
              </a:rPr>
              <a:t>däribland</a:t>
            </a:r>
            <a:r>
              <a:rPr lang="en-US" dirty="0">
                <a:ea typeface="Calibri"/>
                <a:cs typeface="+mn-lt"/>
              </a:rPr>
              <a:t> </a:t>
            </a:r>
            <a:r>
              <a:rPr lang="en-US" dirty="0" err="1">
                <a:ea typeface="Calibri"/>
                <a:cs typeface="+mn-lt"/>
              </a:rPr>
              <a:t>genom</a:t>
            </a:r>
            <a:r>
              <a:rPr lang="en-US" dirty="0">
                <a:ea typeface="Calibri"/>
                <a:cs typeface="+mn-lt"/>
              </a:rPr>
              <a:t> </a:t>
            </a:r>
            <a:r>
              <a:rPr lang="en-US" dirty="0" err="1">
                <a:ea typeface="Calibri"/>
                <a:cs typeface="+mn-lt"/>
              </a:rPr>
              <a:t>metoder</a:t>
            </a:r>
            <a:r>
              <a:rPr lang="en-US" dirty="0">
                <a:ea typeface="Calibri"/>
                <a:cs typeface="+mn-lt"/>
              </a:rPr>
              <a:t> </a:t>
            </a:r>
            <a:r>
              <a:rPr lang="en-US" dirty="0" err="1">
                <a:ea typeface="Calibri"/>
                <a:cs typeface="+mn-lt"/>
              </a:rPr>
              <a:t>som</a:t>
            </a:r>
            <a:r>
              <a:rPr lang="en-US" dirty="0">
                <a:ea typeface="Calibri"/>
                <a:cs typeface="+mn-lt"/>
              </a:rPr>
              <a:t> peer 2 peer support </a:t>
            </a:r>
            <a:r>
              <a:rPr lang="en-US" dirty="0" err="1">
                <a:ea typeface="Calibri"/>
                <a:cs typeface="+mn-lt"/>
              </a:rPr>
              <a:t>och</a:t>
            </a:r>
            <a:r>
              <a:rPr lang="en-US" dirty="0">
                <a:ea typeface="Calibri"/>
                <a:cs typeface="+mn-lt"/>
              </a:rPr>
              <a:t> </a:t>
            </a:r>
            <a:r>
              <a:rPr lang="en-US" dirty="0" err="1">
                <a:ea typeface="Calibri"/>
                <a:cs typeface="+mn-lt"/>
              </a:rPr>
              <a:t>sociala</a:t>
            </a:r>
            <a:r>
              <a:rPr lang="en-US" dirty="0">
                <a:ea typeface="Calibri"/>
                <a:cs typeface="+mn-lt"/>
              </a:rPr>
              <a:t> </a:t>
            </a:r>
            <a:r>
              <a:rPr lang="en-US" dirty="0" err="1">
                <a:ea typeface="Calibri"/>
                <a:cs typeface="+mn-lt"/>
              </a:rPr>
              <a:t>medier</a:t>
            </a:r>
            <a:r>
              <a:rPr lang="en-US" dirty="0">
                <a:ea typeface="Calibri"/>
                <a:cs typeface="+mn-lt"/>
              </a:rPr>
              <a:t>, </a:t>
            </a:r>
            <a:r>
              <a:rPr lang="en-US" dirty="0"/>
              <a:t>med </a:t>
            </a:r>
            <a:r>
              <a:rPr lang="en-US" dirty="0" err="1"/>
              <a:t>fokus</a:t>
            </a:r>
            <a:r>
              <a:rPr lang="en-US" dirty="0"/>
              <a:t> </a:t>
            </a:r>
            <a:r>
              <a:rPr lang="en-US" dirty="0" err="1"/>
              <a:t>på</a:t>
            </a:r>
            <a:r>
              <a:rPr lang="en-US" dirty="0"/>
              <a:t> det </a:t>
            </a:r>
            <a:r>
              <a:rPr lang="en-US" dirty="0" err="1"/>
              <a:t>som</a:t>
            </a:r>
            <a:r>
              <a:rPr lang="en-US" dirty="0"/>
              <a:t> barn </a:t>
            </a:r>
            <a:r>
              <a:rPr lang="en-US" dirty="0" err="1"/>
              <a:t>och</a:t>
            </a:r>
            <a:r>
              <a:rPr lang="en-US" dirty="0"/>
              <a:t> </a:t>
            </a:r>
            <a:r>
              <a:rPr lang="en-US" dirty="0" err="1"/>
              <a:t>unga</a:t>
            </a:r>
            <a:r>
              <a:rPr lang="en-US" dirty="0"/>
              <a:t> I </a:t>
            </a:r>
            <a:r>
              <a:rPr lang="en-US" dirty="0" err="1"/>
              <a:t>våra</a:t>
            </a:r>
            <a:r>
              <a:rPr lang="en-US" dirty="0"/>
              <a:t> </a:t>
            </a:r>
            <a:r>
              <a:rPr lang="en-US" dirty="0" err="1"/>
              <a:t>verksamheter</a:t>
            </a:r>
            <a:r>
              <a:rPr lang="en-US" dirty="0"/>
              <a:t> </a:t>
            </a:r>
            <a:r>
              <a:rPr lang="en-US" dirty="0" err="1"/>
              <a:t>själva</a:t>
            </a:r>
            <a:r>
              <a:rPr lang="en-US" dirty="0"/>
              <a:t> </a:t>
            </a:r>
            <a:r>
              <a:rPr lang="en-US" dirty="0" err="1"/>
              <a:t>efterfrågar</a:t>
            </a:r>
            <a:r>
              <a:rPr lang="en-US" dirty="0"/>
              <a:t>: </a:t>
            </a:r>
            <a:r>
              <a:rPr lang="en-US" dirty="0" err="1"/>
              <a:t>kunskap</a:t>
            </a:r>
            <a:r>
              <a:rPr lang="en-US" dirty="0"/>
              <a:t> </a:t>
            </a:r>
            <a:r>
              <a:rPr lang="en-US" dirty="0" err="1"/>
              <a:t>och</a:t>
            </a:r>
            <a:r>
              <a:rPr lang="en-US" dirty="0"/>
              <a:t> </a:t>
            </a:r>
            <a:r>
              <a:rPr lang="en-US" dirty="0" err="1"/>
              <a:t>verktyg</a:t>
            </a:r>
            <a:r>
              <a:rPr lang="en-US" dirty="0"/>
              <a:t> för </a:t>
            </a:r>
            <a:r>
              <a:rPr lang="en-US" dirty="0" err="1"/>
              <a:t>hur</a:t>
            </a:r>
            <a:r>
              <a:rPr lang="en-US" dirty="0"/>
              <a:t> </a:t>
            </a:r>
            <a:r>
              <a:rPr lang="en-US" dirty="0" err="1"/>
              <a:t>en</a:t>
            </a:r>
            <a:r>
              <a:rPr lang="en-US" dirty="0"/>
              <a:t> </a:t>
            </a:r>
            <a:r>
              <a:rPr lang="en-US" dirty="0" err="1"/>
              <a:t>kan</a:t>
            </a:r>
            <a:r>
              <a:rPr lang="en-US" dirty="0"/>
              <a:t> ta hand om </a:t>
            </a:r>
            <a:r>
              <a:rPr lang="en-US" dirty="0" err="1"/>
              <a:t>både</a:t>
            </a:r>
            <a:r>
              <a:rPr lang="en-US" dirty="0"/>
              <a:t> sig </a:t>
            </a:r>
            <a:r>
              <a:rPr lang="en-US" dirty="0" err="1"/>
              <a:t>själv</a:t>
            </a:r>
            <a:r>
              <a:rPr lang="en-US" dirty="0"/>
              <a:t> </a:t>
            </a:r>
            <a:r>
              <a:rPr lang="en-US" dirty="0" err="1"/>
              <a:t>och</a:t>
            </a:r>
            <a:r>
              <a:rPr lang="en-US" dirty="0"/>
              <a:t> </a:t>
            </a:r>
            <a:r>
              <a:rPr lang="en-US" dirty="0" err="1"/>
              <a:t>sina</a:t>
            </a:r>
            <a:r>
              <a:rPr lang="en-US" dirty="0"/>
              <a:t> </a:t>
            </a:r>
            <a:r>
              <a:rPr lang="en-US" dirty="0" err="1"/>
              <a:t>vänner</a:t>
            </a:r>
            <a:r>
              <a:rPr lang="en-US" dirty="0">
                <a:ea typeface="Calibri"/>
                <a:cs typeface="+mn-lt"/>
              </a:rPr>
              <a:t>. En </a:t>
            </a:r>
            <a:r>
              <a:rPr lang="en-US" dirty="0" err="1">
                <a:ea typeface="Calibri"/>
                <a:cs typeface="+mn-lt"/>
              </a:rPr>
              <a:t>omfattande</a:t>
            </a:r>
            <a:r>
              <a:rPr lang="en-US" dirty="0">
                <a:ea typeface="Calibri"/>
                <a:cs typeface="+mn-lt"/>
              </a:rPr>
              <a:t> del av </a:t>
            </a:r>
            <a:r>
              <a:rPr lang="en-US" dirty="0" err="1">
                <a:ea typeface="Calibri"/>
                <a:cs typeface="+mn-lt"/>
              </a:rPr>
              <a:t>vårt</a:t>
            </a:r>
            <a:r>
              <a:rPr lang="en-US" dirty="0">
                <a:ea typeface="Calibri"/>
                <a:cs typeface="+mn-lt"/>
              </a:rPr>
              <a:t> </a:t>
            </a:r>
            <a:r>
              <a:rPr lang="en-US" dirty="0" err="1">
                <a:ea typeface="Calibri"/>
                <a:cs typeface="+mn-lt"/>
              </a:rPr>
              <a:t>arbete</a:t>
            </a:r>
            <a:r>
              <a:rPr lang="en-US" dirty="0">
                <a:ea typeface="Calibri"/>
                <a:cs typeface="+mn-lt"/>
              </a:rPr>
              <a:t> </a:t>
            </a:r>
            <a:r>
              <a:rPr lang="en-US" dirty="0" err="1">
                <a:ea typeface="Calibri"/>
                <a:cs typeface="+mn-lt"/>
              </a:rPr>
              <a:t>är</a:t>
            </a:r>
            <a:r>
              <a:rPr lang="en-US" dirty="0">
                <a:ea typeface="Calibri"/>
                <a:cs typeface="+mn-lt"/>
              </a:rPr>
              <a:t> </a:t>
            </a:r>
            <a:r>
              <a:rPr lang="en-US" dirty="0" err="1">
                <a:ea typeface="Calibri"/>
                <a:cs typeface="+mn-lt"/>
              </a:rPr>
              <a:t>även</a:t>
            </a:r>
            <a:r>
              <a:rPr lang="en-US" dirty="0">
                <a:ea typeface="Calibri"/>
                <a:cs typeface="+mn-lt"/>
              </a:rPr>
              <a:t> </a:t>
            </a:r>
            <a:r>
              <a:rPr lang="en-US" dirty="0" err="1">
                <a:ea typeface="Calibri"/>
                <a:cs typeface="+mn-lt"/>
              </a:rPr>
              <a:t>hälsofrämjande</a:t>
            </a:r>
            <a:r>
              <a:rPr lang="en-US" dirty="0">
                <a:ea typeface="Calibri"/>
                <a:cs typeface="+mn-lt"/>
              </a:rPr>
              <a:t> </a:t>
            </a:r>
            <a:r>
              <a:rPr lang="en-US" dirty="0" err="1">
                <a:ea typeface="Calibri"/>
                <a:cs typeface="+mn-lt"/>
              </a:rPr>
              <a:t>lågtröskelaktiviteter</a:t>
            </a:r>
            <a:r>
              <a:rPr lang="en-US" dirty="0">
                <a:ea typeface="Calibri"/>
                <a:cs typeface="+mn-lt"/>
              </a:rPr>
              <a:t> </a:t>
            </a:r>
            <a:r>
              <a:rPr lang="en-US" dirty="0" err="1">
                <a:ea typeface="Calibri"/>
                <a:cs typeface="+mn-lt"/>
              </a:rPr>
              <a:t>där</a:t>
            </a:r>
            <a:r>
              <a:rPr lang="en-US" dirty="0">
                <a:ea typeface="Calibri"/>
                <a:cs typeface="+mn-lt"/>
              </a:rPr>
              <a:t> barn </a:t>
            </a:r>
            <a:r>
              <a:rPr lang="en-US" dirty="0" err="1">
                <a:ea typeface="Calibri"/>
                <a:cs typeface="+mn-lt"/>
              </a:rPr>
              <a:t>och</a:t>
            </a:r>
            <a:r>
              <a:rPr lang="en-US" dirty="0">
                <a:ea typeface="Calibri"/>
                <a:cs typeface="+mn-lt"/>
              </a:rPr>
              <a:t> </a:t>
            </a:r>
            <a:r>
              <a:rPr lang="en-US" dirty="0" err="1">
                <a:ea typeface="Calibri"/>
                <a:cs typeface="+mn-lt"/>
              </a:rPr>
              <a:t>unga</a:t>
            </a:r>
            <a:r>
              <a:rPr lang="en-US" dirty="0">
                <a:ea typeface="Calibri"/>
                <a:cs typeface="+mn-lt"/>
              </a:rPr>
              <a:t> </a:t>
            </a:r>
            <a:r>
              <a:rPr lang="en-US" dirty="0" err="1">
                <a:ea typeface="Calibri"/>
                <a:cs typeface="+mn-lt"/>
              </a:rPr>
              <a:t>själva</a:t>
            </a:r>
            <a:r>
              <a:rPr lang="en-US" dirty="0">
                <a:ea typeface="Calibri"/>
                <a:cs typeface="+mn-lt"/>
              </a:rPr>
              <a:t> </a:t>
            </a:r>
            <a:r>
              <a:rPr lang="en-US" dirty="0" err="1">
                <a:ea typeface="Calibri"/>
                <a:cs typeface="+mn-lt"/>
              </a:rPr>
              <a:t>ges</a:t>
            </a:r>
            <a:r>
              <a:rPr lang="en-US" dirty="0">
                <a:ea typeface="Calibri"/>
                <a:cs typeface="+mn-lt"/>
              </a:rPr>
              <a:t> </a:t>
            </a:r>
            <a:r>
              <a:rPr lang="en-US" dirty="0" err="1">
                <a:ea typeface="Calibri"/>
                <a:cs typeface="+mn-lt"/>
              </a:rPr>
              <a:t>makt</a:t>
            </a:r>
            <a:r>
              <a:rPr lang="en-US" dirty="0">
                <a:ea typeface="Calibri"/>
                <a:cs typeface="+mn-lt"/>
              </a:rPr>
              <a:t> </a:t>
            </a:r>
            <a:r>
              <a:rPr lang="en-US" dirty="0" err="1">
                <a:ea typeface="Calibri"/>
                <a:cs typeface="+mn-lt"/>
              </a:rPr>
              <a:t>och</a:t>
            </a:r>
            <a:r>
              <a:rPr lang="en-US" dirty="0">
                <a:ea typeface="Calibri"/>
                <a:cs typeface="+mn-lt"/>
              </a:rPr>
              <a:t> </a:t>
            </a:r>
            <a:r>
              <a:rPr lang="en-US" dirty="0" err="1">
                <a:ea typeface="Calibri"/>
                <a:cs typeface="+mn-lt"/>
              </a:rPr>
              <a:t>förutsättningar</a:t>
            </a:r>
            <a:r>
              <a:rPr lang="en-US" dirty="0">
                <a:ea typeface="Calibri"/>
                <a:cs typeface="+mn-lt"/>
              </a:rPr>
              <a:t> </a:t>
            </a:r>
            <a:r>
              <a:rPr lang="en-US" dirty="0" err="1">
                <a:ea typeface="Calibri"/>
                <a:cs typeface="+mn-lt"/>
              </a:rPr>
              <a:t>att</a:t>
            </a:r>
            <a:r>
              <a:rPr lang="en-US" dirty="0">
                <a:ea typeface="Calibri"/>
                <a:cs typeface="+mn-lt"/>
              </a:rPr>
              <a:t> </a:t>
            </a:r>
            <a:r>
              <a:rPr lang="en-US" dirty="0" err="1">
                <a:ea typeface="Calibri"/>
                <a:cs typeface="+mn-lt"/>
              </a:rPr>
              <a:t>påverka</a:t>
            </a:r>
            <a:r>
              <a:rPr lang="en-US" dirty="0">
                <a:ea typeface="Calibri"/>
                <a:cs typeface="+mn-lt"/>
              </a:rPr>
              <a:t> </a:t>
            </a:r>
            <a:r>
              <a:rPr lang="en-US" dirty="0" err="1">
                <a:ea typeface="Calibri"/>
                <a:cs typeface="+mn-lt"/>
              </a:rPr>
              <a:t>sina</a:t>
            </a:r>
            <a:r>
              <a:rPr lang="en-US" dirty="0">
                <a:ea typeface="Calibri"/>
                <a:cs typeface="+mn-lt"/>
              </a:rPr>
              <a:t> </a:t>
            </a:r>
            <a:r>
              <a:rPr lang="en-US" dirty="0" err="1">
                <a:ea typeface="Calibri"/>
                <a:cs typeface="+mn-lt"/>
              </a:rPr>
              <a:t>egna</a:t>
            </a:r>
            <a:r>
              <a:rPr lang="en-US" dirty="0">
                <a:ea typeface="Calibri"/>
                <a:cs typeface="+mn-lt"/>
              </a:rPr>
              <a:t> liv I </a:t>
            </a:r>
            <a:r>
              <a:rPr lang="en-US" dirty="0" err="1">
                <a:ea typeface="Calibri"/>
                <a:cs typeface="+mn-lt"/>
              </a:rPr>
              <a:t>lokalsamhället</a:t>
            </a:r>
            <a:r>
              <a:rPr lang="en-US" dirty="0">
                <a:ea typeface="Calibri"/>
                <a:cs typeface="+mn-lt"/>
              </a:rPr>
              <a:t> </a:t>
            </a:r>
            <a:r>
              <a:rPr lang="en-US" dirty="0" err="1">
                <a:ea typeface="Calibri"/>
                <a:cs typeface="+mn-lt"/>
              </a:rPr>
              <a:t>där</a:t>
            </a:r>
            <a:r>
              <a:rPr lang="en-US" dirty="0">
                <a:ea typeface="Calibri"/>
                <a:cs typeface="+mn-lt"/>
              </a:rPr>
              <a:t> de bor. </a:t>
            </a:r>
            <a:endParaRPr lang="sv-SE" dirty="0">
              <a:solidFill>
                <a:srgbClr val="333333"/>
              </a:solidFill>
              <a:ea typeface="Calibri"/>
              <a:cs typeface="+mn-lt"/>
            </a:endParaRPr>
          </a:p>
          <a:p>
            <a:endParaRPr lang="en-US" dirty="0">
              <a:ea typeface="Calibri"/>
              <a:cs typeface="+mn-lt"/>
            </a:endParaRPr>
          </a:p>
          <a:p>
            <a:r>
              <a:rPr lang="en-US" dirty="0" err="1">
                <a:ea typeface="Calibri"/>
                <a:cs typeface="+mn-lt"/>
              </a:rPr>
              <a:t>Tidigare</a:t>
            </a:r>
            <a:r>
              <a:rPr lang="en-US" dirty="0">
                <a:ea typeface="Calibri"/>
                <a:cs typeface="+mn-lt"/>
              </a:rPr>
              <a:t> I </a:t>
            </a:r>
            <a:r>
              <a:rPr lang="en-US" dirty="0" err="1">
                <a:ea typeface="Calibri"/>
                <a:cs typeface="+mn-lt"/>
              </a:rPr>
              <a:t>år</a:t>
            </a:r>
            <a:r>
              <a:rPr lang="en-US" dirty="0">
                <a:ea typeface="Calibri"/>
                <a:cs typeface="+mn-lt"/>
              </a:rPr>
              <a:t> </a:t>
            </a:r>
            <a:r>
              <a:rPr lang="en-US" dirty="0" err="1">
                <a:ea typeface="Calibri"/>
                <a:cs typeface="+mn-lt"/>
              </a:rPr>
              <a:t>släppte</a:t>
            </a:r>
            <a:r>
              <a:rPr lang="en-US" dirty="0">
                <a:ea typeface="Calibri"/>
                <a:cs typeface="+mn-lt"/>
              </a:rPr>
              <a:t> vi, </a:t>
            </a:r>
            <a:r>
              <a:rPr lang="en-US" dirty="0" err="1">
                <a:ea typeface="Calibri"/>
                <a:cs typeface="+mn-lt"/>
              </a:rPr>
              <a:t>tillsammans</a:t>
            </a:r>
            <a:r>
              <a:rPr lang="en-US" dirty="0">
                <a:ea typeface="Calibri"/>
                <a:cs typeface="+mn-lt"/>
              </a:rPr>
              <a:t> med Svenska </a:t>
            </a:r>
            <a:r>
              <a:rPr lang="en-US" dirty="0" err="1">
                <a:ea typeface="Calibri"/>
                <a:cs typeface="+mn-lt"/>
              </a:rPr>
              <a:t>Röda</a:t>
            </a:r>
            <a:r>
              <a:rPr lang="en-US" dirty="0">
                <a:ea typeface="Calibri"/>
                <a:cs typeface="+mn-lt"/>
              </a:rPr>
              <a:t> </a:t>
            </a:r>
            <a:r>
              <a:rPr lang="en-US" dirty="0" err="1">
                <a:ea typeface="Calibri"/>
                <a:cs typeface="+mn-lt"/>
              </a:rPr>
              <a:t>Korset</a:t>
            </a:r>
            <a:r>
              <a:rPr lang="en-US" dirty="0">
                <a:ea typeface="Calibri"/>
                <a:cs typeface="+mn-lt"/>
              </a:rPr>
              <a:t>, </a:t>
            </a:r>
            <a:r>
              <a:rPr lang="en-US" dirty="0" err="1">
                <a:solidFill>
                  <a:srgbClr val="000000"/>
                </a:solidFill>
              </a:rPr>
              <a:t>en</a:t>
            </a:r>
            <a:r>
              <a:rPr lang="en-US" dirty="0">
                <a:solidFill>
                  <a:srgbClr val="000000"/>
                </a:solidFill>
              </a:rPr>
              <a:t> </a:t>
            </a:r>
            <a:r>
              <a:rPr lang="sv-SE" dirty="0">
                <a:solidFill>
                  <a:srgbClr val="333333"/>
                </a:solidFill>
              </a:rPr>
              <a:t>rapport om ungas egna erfarenheter kring psykisk hälsa, hur vardagslivet påverkas av psykiska besvär, vad som oroar inför framtiden och hur samhällets stöd och resurser i frågor om psykiskt välbefinnande upplevs.</a:t>
            </a:r>
            <a:endParaRPr lang="sv-SE" dirty="0">
              <a:solidFill>
                <a:srgbClr val="333333"/>
              </a:solidFill>
              <a:ea typeface="Calibri"/>
              <a:cs typeface="Calibri"/>
            </a:endParaRPr>
          </a:p>
          <a:p>
            <a:endParaRPr lang="sv-SE" dirty="0">
              <a:cs typeface="+mn-lt"/>
            </a:endParaRPr>
          </a:p>
          <a:p>
            <a:r>
              <a:rPr lang="sv-SE" dirty="0" err="1">
                <a:cs typeface="+mn-lt"/>
              </a:rPr>
              <a:t>Datan</a:t>
            </a:r>
            <a:r>
              <a:rPr lang="sv-SE" dirty="0">
                <a:cs typeface="+mn-lt"/>
              </a:rPr>
              <a:t> bygger på en Sifo-undersökning </a:t>
            </a:r>
            <a:r>
              <a:rPr lang="sv-SE" dirty="0">
                <a:solidFill>
                  <a:srgbClr val="000000"/>
                </a:solidFill>
              </a:rPr>
              <a:t>m</a:t>
            </a:r>
            <a:r>
              <a:rPr lang="en-US" dirty="0">
                <a:solidFill>
                  <a:srgbClr val="000000"/>
                </a:solidFill>
              </a:rPr>
              <a:t>ed 1052 </a:t>
            </a:r>
            <a:r>
              <a:rPr lang="en-US" dirty="0" err="1">
                <a:solidFill>
                  <a:srgbClr val="000000"/>
                </a:solidFill>
              </a:rPr>
              <a:t>unga</a:t>
            </a:r>
            <a:r>
              <a:rPr lang="en-US" dirty="0">
                <a:solidFill>
                  <a:srgbClr val="000000"/>
                </a:solidFill>
              </a:rPr>
              <a:t> </a:t>
            </a:r>
            <a:r>
              <a:rPr lang="en-US" dirty="0" err="1">
                <a:solidFill>
                  <a:srgbClr val="000000"/>
                </a:solidFill>
              </a:rPr>
              <a:t>i</a:t>
            </a:r>
            <a:r>
              <a:rPr lang="en-US" dirty="0">
                <a:solidFill>
                  <a:srgbClr val="000000"/>
                </a:solidFill>
              </a:rPr>
              <a:t> </a:t>
            </a:r>
            <a:r>
              <a:rPr lang="en-US" dirty="0" err="1">
                <a:solidFill>
                  <a:srgbClr val="000000"/>
                </a:solidFill>
              </a:rPr>
              <a:t>åldern</a:t>
            </a:r>
            <a:r>
              <a:rPr lang="en-US" dirty="0">
                <a:solidFill>
                  <a:srgbClr val="000000"/>
                </a:solidFill>
              </a:rPr>
              <a:t> 18-27 </a:t>
            </a:r>
            <a:r>
              <a:rPr lang="en-US" dirty="0" err="1">
                <a:solidFill>
                  <a:srgbClr val="000000"/>
                </a:solidFill>
              </a:rPr>
              <a:t>år</a:t>
            </a:r>
            <a:r>
              <a:rPr lang="en-US" dirty="0">
                <a:solidFill>
                  <a:srgbClr val="000000"/>
                </a:solidFill>
              </a:rPr>
              <a:t>. </a:t>
            </a:r>
            <a:endParaRPr lang="sv-SE">
              <a:solidFill>
                <a:srgbClr val="333333"/>
              </a:solidFill>
              <a:ea typeface="Calibri"/>
              <a:cs typeface="Calibri"/>
            </a:endParaRPr>
          </a:p>
        </p:txBody>
      </p:sp>
      <p:sp>
        <p:nvSpPr>
          <p:cNvPr id="4" name="Platshållare för bildnummer 3"/>
          <p:cNvSpPr>
            <a:spLocks noGrp="1"/>
          </p:cNvSpPr>
          <p:nvPr>
            <p:ph type="sldNum" sz="quarter" idx="5"/>
          </p:nvPr>
        </p:nvSpPr>
        <p:spPr/>
        <p:txBody>
          <a:bodyPr/>
          <a:lstStyle/>
          <a:p>
            <a:fld id="{550A7B76-C6BA-485B-B88F-EE08D1ABD36C}" type="slidenum">
              <a:rPr lang="sv-SE" smtClean="0"/>
              <a:t>1</a:t>
            </a:fld>
            <a:endParaRPr lang="sv-SE"/>
          </a:p>
        </p:txBody>
      </p:sp>
    </p:spTree>
    <p:extLst>
      <p:ext uri="{BB962C8B-B14F-4D97-AF65-F5344CB8AC3E}">
        <p14:creationId xmlns:p14="http://schemas.microsoft.com/office/powerpoint/2010/main" val="331191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 </a:t>
            </a:r>
          </a:p>
          <a:p>
            <a:endParaRPr lang="en-US" dirty="0"/>
          </a:p>
          <a:p>
            <a:r>
              <a:rPr lang="en-US" dirty="0" err="1"/>
              <a:t>Undersökningens</a:t>
            </a:r>
            <a:r>
              <a:rPr lang="en-US" dirty="0"/>
              <a:t> </a:t>
            </a:r>
            <a:r>
              <a:rPr lang="en-US" dirty="0" err="1"/>
              <a:t>huvudsakliga</a:t>
            </a:r>
            <a:r>
              <a:rPr lang="en-US" dirty="0"/>
              <a:t> </a:t>
            </a:r>
            <a:r>
              <a:rPr lang="en-US" dirty="0" err="1"/>
              <a:t>resultat</a:t>
            </a:r>
            <a:r>
              <a:rPr lang="en-US" dirty="0"/>
              <a:t> </a:t>
            </a:r>
            <a:r>
              <a:rPr lang="en-US" dirty="0" err="1"/>
              <a:t>och</a:t>
            </a:r>
            <a:r>
              <a:rPr lang="en-US" dirty="0"/>
              <a:t> </a:t>
            </a:r>
            <a:r>
              <a:rPr lang="en-US" dirty="0" err="1"/>
              <a:t>något</a:t>
            </a:r>
            <a:r>
              <a:rPr lang="en-US" dirty="0"/>
              <a:t> vi </a:t>
            </a:r>
            <a:r>
              <a:rPr lang="en-US" dirty="0" err="1"/>
              <a:t>själva</a:t>
            </a:r>
            <a:r>
              <a:rPr lang="en-US" dirty="0"/>
              <a:t> ser I </a:t>
            </a:r>
            <a:r>
              <a:rPr lang="en-US" dirty="0" err="1"/>
              <a:t>våra</a:t>
            </a:r>
            <a:r>
              <a:rPr lang="en-US" dirty="0"/>
              <a:t> </a:t>
            </a:r>
            <a:r>
              <a:rPr lang="en-US" dirty="0" err="1"/>
              <a:t>verksamheter</a:t>
            </a:r>
            <a:r>
              <a:rPr lang="en-US" dirty="0"/>
              <a:t> </a:t>
            </a:r>
            <a:r>
              <a:rPr lang="en-US" dirty="0" err="1"/>
              <a:t>är</a:t>
            </a:r>
            <a:r>
              <a:rPr lang="en-US" dirty="0"/>
              <a:t> </a:t>
            </a:r>
            <a:r>
              <a:rPr lang="en-US" dirty="0" err="1"/>
              <a:t>att</a:t>
            </a:r>
            <a:r>
              <a:rPr lang="en-US" dirty="0"/>
              <a:t> </a:t>
            </a:r>
            <a:r>
              <a:rPr lang="en-US" dirty="0" err="1"/>
              <a:t>unga</a:t>
            </a:r>
            <a:r>
              <a:rPr lang="en-US" dirty="0"/>
              <a:t> </a:t>
            </a:r>
            <a:r>
              <a:rPr lang="en-US" dirty="0" err="1"/>
              <a:t>har</a:t>
            </a:r>
            <a:r>
              <a:rPr lang="en-US" dirty="0"/>
              <a:t> </a:t>
            </a:r>
            <a:r>
              <a:rPr lang="en-US" dirty="0" err="1"/>
              <a:t>ett</a:t>
            </a:r>
            <a:r>
              <a:rPr lang="en-US" dirty="0"/>
              <a:t> </a:t>
            </a:r>
            <a:r>
              <a:rPr lang="en-US" dirty="0" err="1"/>
              <a:t>mycket</a:t>
            </a:r>
            <a:r>
              <a:rPr lang="en-US" dirty="0"/>
              <a:t> </a:t>
            </a:r>
            <a:r>
              <a:rPr lang="en-US" dirty="0" err="1"/>
              <a:t>lågt</a:t>
            </a:r>
            <a:r>
              <a:rPr lang="en-US" dirty="0"/>
              <a:t> </a:t>
            </a:r>
            <a:r>
              <a:rPr lang="en-US" dirty="0" err="1"/>
              <a:t>förtroende</a:t>
            </a:r>
            <a:r>
              <a:rPr lang="en-US" dirty="0"/>
              <a:t> för </a:t>
            </a:r>
            <a:r>
              <a:rPr lang="en-US" dirty="0" err="1"/>
              <a:t>samhällets</a:t>
            </a:r>
            <a:r>
              <a:rPr lang="en-US" dirty="0"/>
              <a:t> </a:t>
            </a:r>
            <a:r>
              <a:rPr lang="en-US" dirty="0" err="1"/>
              <a:t>förmåga</a:t>
            </a:r>
            <a:r>
              <a:rPr lang="en-US" dirty="0"/>
              <a:t> </a:t>
            </a:r>
            <a:r>
              <a:rPr lang="en-US" dirty="0" err="1"/>
              <a:t>att</a:t>
            </a:r>
            <a:r>
              <a:rPr lang="en-US" dirty="0"/>
              <a:t> </a:t>
            </a:r>
            <a:r>
              <a:rPr lang="en-US" dirty="0" err="1"/>
              <a:t>hantera</a:t>
            </a:r>
            <a:r>
              <a:rPr lang="en-US" dirty="0"/>
              <a:t> </a:t>
            </a:r>
            <a:r>
              <a:rPr lang="en-US" dirty="0" err="1"/>
              <a:t>psykisk</a:t>
            </a:r>
            <a:r>
              <a:rPr lang="en-US" dirty="0"/>
              <a:t> </a:t>
            </a:r>
            <a:r>
              <a:rPr lang="en-US" dirty="0" err="1"/>
              <a:t>ohälsa</a:t>
            </a:r>
            <a:r>
              <a:rPr lang="en-US" dirty="0"/>
              <a:t>. Hela 84% </a:t>
            </a:r>
            <a:r>
              <a:rPr lang="en-US" dirty="0" err="1"/>
              <a:t>uppger</a:t>
            </a:r>
            <a:r>
              <a:rPr lang="en-US" dirty="0"/>
              <a:t> </a:t>
            </a:r>
            <a:r>
              <a:rPr lang="en-US" dirty="0" err="1"/>
              <a:t>att</a:t>
            </a:r>
            <a:r>
              <a:rPr lang="en-US" dirty="0"/>
              <a:t> de </a:t>
            </a:r>
            <a:r>
              <a:rPr lang="en-US" dirty="0" err="1"/>
              <a:t>inte</a:t>
            </a:r>
            <a:r>
              <a:rPr lang="en-US" dirty="0"/>
              <a:t> </a:t>
            </a:r>
            <a:r>
              <a:rPr lang="en-US" dirty="0" err="1"/>
              <a:t>tror</a:t>
            </a:r>
            <a:r>
              <a:rPr lang="en-US" dirty="0"/>
              <a:t> </a:t>
            </a:r>
            <a:r>
              <a:rPr lang="en-US" dirty="0" err="1"/>
              <a:t>att</a:t>
            </a:r>
            <a:r>
              <a:rPr lang="en-US" dirty="0"/>
              <a:t> det </a:t>
            </a:r>
            <a:r>
              <a:rPr lang="en-US" dirty="0" err="1"/>
              <a:t>stöd</a:t>
            </a:r>
            <a:r>
              <a:rPr lang="en-US" dirty="0"/>
              <a:t> </a:t>
            </a:r>
            <a:r>
              <a:rPr lang="en-US" dirty="0" err="1"/>
              <a:t>som</a:t>
            </a:r>
            <a:r>
              <a:rPr lang="en-US" dirty="0"/>
              <a:t> </a:t>
            </a:r>
            <a:r>
              <a:rPr lang="en-US" dirty="0" err="1"/>
              <a:t>finns</a:t>
            </a:r>
            <a:r>
              <a:rPr lang="en-US" dirty="0"/>
              <a:t> </a:t>
            </a:r>
            <a:r>
              <a:rPr lang="en-US" dirty="0" err="1"/>
              <a:t>idag</a:t>
            </a:r>
            <a:r>
              <a:rPr lang="en-US" dirty="0"/>
              <a:t> </a:t>
            </a:r>
            <a:r>
              <a:rPr lang="en-US" dirty="0" err="1"/>
              <a:t>är</a:t>
            </a:r>
            <a:r>
              <a:rPr lang="en-US" dirty="0"/>
              <a:t> </a:t>
            </a:r>
            <a:r>
              <a:rPr lang="en-US" dirty="0" err="1"/>
              <a:t>tillräckligt</a:t>
            </a:r>
            <a:r>
              <a:rPr lang="en-US" dirty="0"/>
              <a:t> för </a:t>
            </a:r>
            <a:r>
              <a:rPr lang="en-US" dirty="0" err="1"/>
              <a:t>att</a:t>
            </a:r>
            <a:r>
              <a:rPr lang="en-US" dirty="0"/>
              <a:t> </a:t>
            </a:r>
            <a:r>
              <a:rPr lang="en-US" dirty="0" err="1"/>
              <a:t>möta</a:t>
            </a:r>
            <a:r>
              <a:rPr lang="en-US" dirty="0"/>
              <a:t> </a:t>
            </a:r>
            <a:r>
              <a:rPr lang="en-US" dirty="0" err="1"/>
              <a:t>behoven</a:t>
            </a:r>
            <a:r>
              <a:rPr lang="en-US" dirty="0"/>
              <a:t>. </a:t>
            </a:r>
            <a:endParaRPr lang="en-US" dirty="0">
              <a:ea typeface="Calibri"/>
              <a:cs typeface="Calibri"/>
            </a:endParaRPr>
          </a:p>
          <a:p>
            <a:endParaRPr lang="en-US" dirty="0"/>
          </a:p>
          <a:p>
            <a:r>
              <a:rPr lang="en-US" dirty="0">
                <a:ea typeface="Calibri"/>
                <a:cs typeface="Calibri"/>
              </a:rPr>
              <a:t>Det </a:t>
            </a:r>
            <a:r>
              <a:rPr lang="en-US" dirty="0" err="1">
                <a:ea typeface="Calibri"/>
                <a:cs typeface="Calibri"/>
              </a:rPr>
              <a:t>är</a:t>
            </a:r>
            <a:r>
              <a:rPr lang="en-US" dirty="0">
                <a:ea typeface="Calibri"/>
                <a:cs typeface="Calibri"/>
              </a:rPr>
              <a:t> </a:t>
            </a:r>
            <a:r>
              <a:rPr lang="en-US" dirty="0" err="1">
                <a:ea typeface="Calibri"/>
                <a:cs typeface="Calibri"/>
              </a:rPr>
              <a:t>endast</a:t>
            </a:r>
            <a:r>
              <a:rPr lang="en-US" dirty="0">
                <a:ea typeface="Calibri"/>
                <a:cs typeface="Calibri"/>
              </a:rPr>
              <a:t> 15% </a:t>
            </a:r>
            <a:r>
              <a:rPr lang="en-US" dirty="0" err="1">
                <a:ea typeface="Calibri"/>
                <a:cs typeface="Calibri"/>
              </a:rPr>
              <a:t>som</a:t>
            </a:r>
            <a:r>
              <a:rPr lang="en-US" dirty="0">
                <a:ea typeface="Calibri"/>
                <a:cs typeface="Calibri"/>
              </a:rPr>
              <a:t> </a:t>
            </a:r>
            <a:r>
              <a:rPr lang="en-US" dirty="0" err="1">
                <a:ea typeface="Calibri"/>
                <a:cs typeface="Calibri"/>
              </a:rPr>
              <a:t>tycker</a:t>
            </a:r>
            <a:r>
              <a:rPr lang="en-US" dirty="0">
                <a:ea typeface="Calibri"/>
                <a:cs typeface="Calibri"/>
              </a:rPr>
              <a:t> </a:t>
            </a:r>
            <a:r>
              <a:rPr lang="en-US" dirty="0" err="1">
                <a:ea typeface="Calibri"/>
                <a:cs typeface="Calibri"/>
              </a:rPr>
              <a:t>att</a:t>
            </a:r>
            <a:r>
              <a:rPr lang="en-US" dirty="0">
                <a:ea typeface="Calibri"/>
                <a:cs typeface="Calibri"/>
              </a:rPr>
              <a:t> de </a:t>
            </a:r>
            <a:r>
              <a:rPr lang="en-US" dirty="0" err="1">
                <a:ea typeface="Calibri"/>
                <a:cs typeface="Calibri"/>
              </a:rPr>
              <a:t>resurser</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insatser</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erbjuds</a:t>
            </a:r>
            <a:r>
              <a:rPr lang="en-US" dirty="0">
                <a:ea typeface="Calibri"/>
                <a:cs typeface="Calibri"/>
              </a:rPr>
              <a:t> </a:t>
            </a:r>
            <a:r>
              <a:rPr lang="en-US" dirty="0" err="1">
                <a:ea typeface="Calibri"/>
                <a:cs typeface="Calibri"/>
              </a:rPr>
              <a:t>faktiskt</a:t>
            </a:r>
            <a:r>
              <a:rPr lang="en-US" dirty="0">
                <a:ea typeface="Calibri"/>
                <a:cs typeface="Calibri"/>
              </a:rPr>
              <a:t> </a:t>
            </a:r>
            <a:r>
              <a:rPr lang="en-US" dirty="0" err="1">
                <a:ea typeface="Calibri"/>
                <a:cs typeface="Calibri"/>
              </a:rPr>
              <a:t>räcker</a:t>
            </a:r>
            <a:r>
              <a:rPr lang="en-US" dirty="0">
                <a:ea typeface="Calibri"/>
                <a:cs typeface="Calibri"/>
              </a:rPr>
              <a:t> till. Det </a:t>
            </a:r>
            <a:r>
              <a:rPr lang="en-US" dirty="0" err="1">
                <a:ea typeface="Calibri"/>
                <a:cs typeface="Calibri"/>
              </a:rPr>
              <a:t>här</a:t>
            </a:r>
            <a:r>
              <a:rPr lang="en-US" dirty="0">
                <a:ea typeface="Calibri"/>
                <a:cs typeface="Calibri"/>
              </a:rPr>
              <a:t> </a:t>
            </a:r>
            <a:r>
              <a:rPr lang="en-US" dirty="0" err="1">
                <a:ea typeface="Calibri"/>
                <a:cs typeface="Calibri"/>
              </a:rPr>
              <a:t>tyder</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tydlig</a:t>
            </a:r>
            <a:r>
              <a:rPr lang="en-US" dirty="0">
                <a:ea typeface="Calibri"/>
                <a:cs typeface="Calibri"/>
              </a:rPr>
              <a:t> </a:t>
            </a:r>
            <a:r>
              <a:rPr lang="en-US" dirty="0" err="1">
                <a:ea typeface="Calibri"/>
                <a:cs typeface="Calibri"/>
              </a:rPr>
              <a:t>upplevelse</a:t>
            </a:r>
            <a:r>
              <a:rPr lang="en-US" dirty="0">
                <a:ea typeface="Calibri"/>
                <a:cs typeface="Calibri"/>
              </a:rPr>
              <a:t> av </a:t>
            </a:r>
            <a:r>
              <a:rPr lang="en-US" dirty="0" err="1">
                <a:ea typeface="Calibri"/>
                <a:cs typeface="Calibri"/>
              </a:rPr>
              <a:t>att</a:t>
            </a:r>
            <a:r>
              <a:rPr lang="en-US" dirty="0">
                <a:ea typeface="Calibri"/>
                <a:cs typeface="Calibri"/>
              </a:rPr>
              <a:t> </a:t>
            </a:r>
            <a:r>
              <a:rPr lang="en-US" dirty="0" err="1">
                <a:ea typeface="Calibri"/>
                <a:cs typeface="Calibri"/>
              </a:rPr>
              <a:t>stödet</a:t>
            </a:r>
            <a:r>
              <a:rPr lang="en-US" dirty="0">
                <a:ea typeface="Calibri"/>
                <a:cs typeface="Calibri"/>
              </a:rPr>
              <a:t> </a:t>
            </a:r>
            <a:r>
              <a:rPr lang="en-US" dirty="0" err="1">
                <a:ea typeface="Calibri"/>
                <a:cs typeface="Calibri"/>
              </a:rPr>
              <a:t>inte</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anpassat</a:t>
            </a:r>
            <a:r>
              <a:rPr lang="en-US" dirty="0">
                <a:ea typeface="Calibri"/>
                <a:cs typeface="Calibri"/>
              </a:rPr>
              <a:t> </a:t>
            </a:r>
            <a:r>
              <a:rPr lang="en-US" dirty="0" err="1">
                <a:ea typeface="Calibri"/>
                <a:cs typeface="Calibri"/>
              </a:rPr>
              <a:t>efter</a:t>
            </a:r>
            <a:r>
              <a:rPr lang="en-US" dirty="0">
                <a:ea typeface="Calibri"/>
                <a:cs typeface="Calibri"/>
              </a:rPr>
              <a:t> </a:t>
            </a:r>
            <a:r>
              <a:rPr lang="en-US" dirty="0" err="1">
                <a:ea typeface="Calibri"/>
                <a:cs typeface="Calibri"/>
              </a:rPr>
              <a:t>ungas</a:t>
            </a:r>
            <a:r>
              <a:rPr lang="en-US" dirty="0">
                <a:ea typeface="Calibri"/>
                <a:cs typeface="Calibri"/>
              </a:rPr>
              <a:t> </a:t>
            </a:r>
            <a:r>
              <a:rPr lang="en-US" dirty="0" err="1">
                <a:ea typeface="Calibri"/>
                <a:cs typeface="Calibri"/>
              </a:rPr>
              <a:t>behov</a:t>
            </a:r>
            <a:r>
              <a:rPr lang="en-US" dirty="0">
                <a:ea typeface="Calibri"/>
                <a:cs typeface="Calibri"/>
              </a:rPr>
              <a:t>, </a:t>
            </a:r>
            <a:r>
              <a:rPr lang="en-US" dirty="0" err="1">
                <a:ea typeface="Calibri"/>
                <a:cs typeface="Calibri"/>
              </a:rPr>
              <a:t>eller</a:t>
            </a:r>
            <a:r>
              <a:rPr lang="en-US" dirty="0">
                <a:ea typeface="Calibri"/>
                <a:cs typeface="Calibri"/>
              </a:rPr>
              <a:t> </a:t>
            </a:r>
            <a:r>
              <a:rPr lang="en-US" dirty="0" err="1">
                <a:ea typeface="Calibri"/>
                <a:cs typeface="Calibri"/>
              </a:rPr>
              <a:t>inte</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tillgängligt</a:t>
            </a:r>
            <a:r>
              <a:rPr lang="en-US" dirty="0">
                <a:ea typeface="Calibri"/>
                <a:cs typeface="Calibri"/>
              </a:rPr>
              <a:t> </a:t>
            </a:r>
            <a:r>
              <a:rPr lang="en-US" dirty="0" err="1">
                <a:ea typeface="Calibri"/>
                <a:cs typeface="Calibri"/>
              </a:rPr>
              <a:t>på</a:t>
            </a:r>
            <a:r>
              <a:rPr lang="en-US" dirty="0">
                <a:ea typeface="Calibri"/>
                <a:cs typeface="Calibri"/>
              </a:rPr>
              <a:t> det </a:t>
            </a:r>
            <a:r>
              <a:rPr lang="en-US" dirty="0" err="1">
                <a:ea typeface="Calibri"/>
                <a:cs typeface="Calibri"/>
              </a:rPr>
              <a:t>sätt</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krävs</a:t>
            </a:r>
            <a:r>
              <a:rPr lang="en-US" dirty="0">
                <a:ea typeface="Calibri"/>
                <a:cs typeface="Calibri"/>
              </a:rPr>
              <a:t>. </a:t>
            </a:r>
          </a:p>
          <a:p>
            <a:endParaRPr lang="en-US" dirty="0">
              <a:ea typeface="Calibri"/>
              <a:cs typeface="Calibri"/>
            </a:endParaRPr>
          </a:p>
          <a:p>
            <a:endParaRPr lang="en-US">
              <a:ea typeface="Calibri"/>
              <a:cs typeface="Calibri"/>
            </a:endParaRPr>
          </a:p>
          <a:p>
            <a:r>
              <a:rPr lang="en-US" dirty="0">
                <a:ea typeface="Calibri"/>
                <a:cs typeface="Calibri"/>
              </a:rPr>
              <a:t>Det </a:t>
            </a:r>
            <a:r>
              <a:rPr lang="en-US" dirty="0" err="1">
                <a:ea typeface="Calibri"/>
                <a:cs typeface="Calibri"/>
              </a:rPr>
              <a:t>här</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allvarsamt</a:t>
            </a:r>
            <a:r>
              <a:rPr lang="en-US" dirty="0">
                <a:ea typeface="Calibri"/>
                <a:cs typeface="Calibri"/>
              </a:rPr>
              <a:t>, </a:t>
            </a:r>
            <a:r>
              <a:rPr lang="en-US" dirty="0" err="1">
                <a:ea typeface="Calibri"/>
                <a:cs typeface="Calibri"/>
              </a:rPr>
              <a:t>eftersom</a:t>
            </a:r>
            <a:r>
              <a:rPr lang="en-US" dirty="0">
                <a:ea typeface="Calibri"/>
                <a:cs typeface="Calibri"/>
              </a:rPr>
              <a:t> </a:t>
            </a:r>
            <a:r>
              <a:rPr lang="en-US" dirty="0" err="1">
                <a:ea typeface="Calibri"/>
                <a:cs typeface="Calibri"/>
              </a:rPr>
              <a:t>bristande</a:t>
            </a:r>
            <a:r>
              <a:rPr lang="en-US" dirty="0">
                <a:ea typeface="Calibri"/>
                <a:cs typeface="Calibri"/>
              </a:rPr>
              <a:t> </a:t>
            </a:r>
            <a:r>
              <a:rPr lang="en-US" dirty="0" err="1">
                <a:ea typeface="Calibri"/>
                <a:cs typeface="Calibri"/>
              </a:rPr>
              <a:t>förtroende</a:t>
            </a:r>
            <a:r>
              <a:rPr lang="en-US" dirty="0">
                <a:ea typeface="Calibri"/>
                <a:cs typeface="Calibri"/>
              </a:rPr>
              <a:t> </a:t>
            </a:r>
            <a:r>
              <a:rPr lang="en-US" dirty="0" err="1">
                <a:ea typeface="Calibri"/>
                <a:cs typeface="Calibri"/>
              </a:rPr>
              <a:t>påverkar</a:t>
            </a:r>
            <a:r>
              <a:rPr lang="en-US" dirty="0">
                <a:ea typeface="Calibri"/>
                <a:cs typeface="Calibri"/>
              </a:rPr>
              <a:t> </a:t>
            </a:r>
            <a:r>
              <a:rPr lang="en-US" dirty="0" err="1">
                <a:ea typeface="Calibri"/>
                <a:cs typeface="Calibri"/>
              </a:rPr>
              <a:t>hur</a:t>
            </a:r>
            <a:r>
              <a:rPr lang="en-US" dirty="0">
                <a:ea typeface="Calibri"/>
                <a:cs typeface="Calibri"/>
              </a:rPr>
              <a:t> </a:t>
            </a:r>
            <a:r>
              <a:rPr lang="en-US" dirty="0" err="1">
                <a:ea typeface="Calibri"/>
                <a:cs typeface="Calibri"/>
              </a:rPr>
              <a:t>benägna</a:t>
            </a:r>
            <a:r>
              <a:rPr lang="en-US" dirty="0">
                <a:ea typeface="Calibri"/>
                <a:cs typeface="Calibri"/>
              </a:rPr>
              <a:t> </a:t>
            </a:r>
            <a:r>
              <a:rPr lang="en-US" dirty="0" err="1">
                <a:ea typeface="Calibri"/>
                <a:cs typeface="Calibri"/>
              </a:rPr>
              <a:t>unga</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söka</a:t>
            </a:r>
            <a:r>
              <a:rPr lang="en-US" dirty="0">
                <a:ea typeface="Calibri"/>
                <a:cs typeface="Calibri"/>
              </a:rPr>
              <a:t> </a:t>
            </a:r>
            <a:r>
              <a:rPr lang="en-US" dirty="0" err="1">
                <a:ea typeface="Calibri"/>
                <a:cs typeface="Calibri"/>
              </a:rPr>
              <a:t>stöd</a:t>
            </a:r>
            <a:r>
              <a:rPr lang="en-US" dirty="0">
                <a:ea typeface="Calibri"/>
                <a:cs typeface="Calibri"/>
              </a:rPr>
              <a:t>. </a:t>
            </a:r>
            <a:r>
              <a:rPr lang="en-US" dirty="0" err="1">
                <a:ea typeface="Calibri"/>
                <a:cs typeface="Calibri"/>
              </a:rPr>
              <a:t>När</a:t>
            </a:r>
            <a:r>
              <a:rPr lang="en-US" dirty="0">
                <a:ea typeface="Calibri"/>
                <a:cs typeface="Calibri"/>
              </a:rPr>
              <a:t> man </a:t>
            </a:r>
            <a:r>
              <a:rPr lang="en-US" dirty="0" err="1">
                <a:ea typeface="Calibri"/>
                <a:cs typeface="Calibri"/>
              </a:rPr>
              <a:t>inte</a:t>
            </a:r>
            <a:r>
              <a:rPr lang="en-US" dirty="0">
                <a:ea typeface="Calibri"/>
                <a:cs typeface="Calibri"/>
              </a:rPr>
              <a:t> </a:t>
            </a:r>
            <a:r>
              <a:rPr lang="en-US" dirty="0" err="1">
                <a:ea typeface="Calibri"/>
                <a:cs typeface="Calibri"/>
              </a:rPr>
              <a:t>tror</a:t>
            </a:r>
            <a:r>
              <a:rPr lang="en-US" dirty="0">
                <a:ea typeface="Calibri"/>
                <a:cs typeface="Calibri"/>
              </a:rPr>
              <a:t> </a:t>
            </a:r>
            <a:r>
              <a:rPr lang="en-US" dirty="0" err="1">
                <a:ea typeface="Calibri"/>
                <a:cs typeface="Calibri"/>
              </a:rPr>
              <a:t>att</a:t>
            </a:r>
            <a:r>
              <a:rPr lang="en-US" dirty="0">
                <a:ea typeface="Calibri"/>
                <a:cs typeface="Calibri"/>
              </a:rPr>
              <a:t> man </a:t>
            </a:r>
            <a:r>
              <a:rPr lang="en-US" dirty="0" err="1">
                <a:ea typeface="Calibri"/>
                <a:cs typeface="Calibri"/>
              </a:rPr>
              <a:t>kommer</a:t>
            </a:r>
            <a:r>
              <a:rPr lang="en-US" dirty="0">
                <a:ea typeface="Calibri"/>
                <a:cs typeface="Calibri"/>
              </a:rPr>
              <a:t> </a:t>
            </a:r>
            <a:r>
              <a:rPr lang="en-US" dirty="0" err="1">
                <a:ea typeface="Calibri"/>
                <a:cs typeface="Calibri"/>
              </a:rPr>
              <a:t>bli</a:t>
            </a:r>
            <a:r>
              <a:rPr lang="en-US" dirty="0">
                <a:ea typeface="Calibri"/>
                <a:cs typeface="Calibri"/>
              </a:rPr>
              <a:t> </a:t>
            </a:r>
            <a:r>
              <a:rPr lang="en-US" dirty="0" err="1">
                <a:ea typeface="Calibri"/>
                <a:cs typeface="Calibri"/>
              </a:rPr>
              <a:t>tagen</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allvar</a:t>
            </a:r>
            <a:r>
              <a:rPr lang="en-US" dirty="0">
                <a:ea typeface="Calibri"/>
                <a:cs typeface="Calibri"/>
              </a:rPr>
              <a:t>, </a:t>
            </a:r>
            <a:r>
              <a:rPr lang="en-US" dirty="0" err="1">
                <a:ea typeface="Calibri"/>
                <a:cs typeface="Calibri"/>
              </a:rPr>
              <a:t>eller</a:t>
            </a:r>
            <a:r>
              <a:rPr lang="en-US" dirty="0">
                <a:ea typeface="Calibri"/>
                <a:cs typeface="Calibri"/>
              </a:rPr>
              <a:t> </a:t>
            </a:r>
            <a:r>
              <a:rPr lang="en-US" dirty="0" err="1">
                <a:ea typeface="Calibri"/>
                <a:cs typeface="Calibri"/>
              </a:rPr>
              <a:t>att</a:t>
            </a:r>
            <a:r>
              <a:rPr lang="en-US" dirty="0">
                <a:ea typeface="Calibri"/>
                <a:cs typeface="Calibri"/>
              </a:rPr>
              <a:t> det </a:t>
            </a:r>
            <a:r>
              <a:rPr lang="en-US" dirty="0" err="1">
                <a:ea typeface="Calibri"/>
                <a:cs typeface="Calibri"/>
              </a:rPr>
              <a:t>finns</a:t>
            </a:r>
            <a:r>
              <a:rPr lang="en-US" dirty="0">
                <a:ea typeface="Calibri"/>
                <a:cs typeface="Calibri"/>
              </a:rPr>
              <a:t> </a:t>
            </a:r>
            <a:r>
              <a:rPr lang="en-US" dirty="0" err="1">
                <a:ea typeface="Calibri"/>
                <a:cs typeface="Calibri"/>
              </a:rPr>
              <a:t>hjälp</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fungerar</a:t>
            </a:r>
            <a:r>
              <a:rPr lang="en-US" dirty="0">
                <a:ea typeface="Calibri"/>
                <a:cs typeface="Calibri"/>
              </a:rPr>
              <a:t>, </a:t>
            </a:r>
            <a:r>
              <a:rPr lang="en-US" dirty="0" err="1">
                <a:ea typeface="Calibri"/>
                <a:cs typeface="Calibri"/>
              </a:rPr>
              <a:t>då</a:t>
            </a:r>
            <a:r>
              <a:rPr lang="en-US" dirty="0">
                <a:ea typeface="Calibri"/>
                <a:cs typeface="Calibri"/>
              </a:rPr>
              <a:t> </a:t>
            </a:r>
            <a:r>
              <a:rPr lang="en-US" dirty="0" err="1">
                <a:ea typeface="Calibri"/>
                <a:cs typeface="Calibri"/>
              </a:rPr>
              <a:t>riskerar</a:t>
            </a:r>
            <a:r>
              <a:rPr lang="en-US" dirty="0">
                <a:ea typeface="Calibri"/>
                <a:cs typeface="Calibri"/>
              </a:rPr>
              <a:t> </a:t>
            </a:r>
            <a:r>
              <a:rPr lang="en-US" dirty="0" err="1">
                <a:ea typeface="Calibri"/>
                <a:cs typeface="Calibri"/>
              </a:rPr>
              <a:t>många</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avstår</a:t>
            </a:r>
            <a:r>
              <a:rPr lang="en-US" dirty="0">
                <a:ea typeface="Calibri"/>
                <a:cs typeface="Calibri"/>
              </a:rPr>
              <a:t> </a:t>
            </a:r>
            <a:r>
              <a:rPr lang="en-US" dirty="0" err="1">
                <a:ea typeface="Calibri"/>
                <a:cs typeface="Calibri"/>
              </a:rPr>
              <a:t>från</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ens</a:t>
            </a:r>
            <a:r>
              <a:rPr lang="en-US" dirty="0">
                <a:ea typeface="Calibri"/>
                <a:cs typeface="Calibri"/>
              </a:rPr>
              <a:t> </a:t>
            </a:r>
            <a:r>
              <a:rPr lang="en-US" dirty="0" err="1">
                <a:ea typeface="Calibri"/>
                <a:cs typeface="Calibri"/>
              </a:rPr>
              <a:t>försöka</a:t>
            </a:r>
            <a:r>
              <a:rPr lang="en-US" dirty="0">
                <a:ea typeface="Calibri"/>
                <a:cs typeface="Calibri"/>
              </a:rPr>
              <a:t> </a:t>
            </a:r>
            <a:r>
              <a:rPr lang="en-US" dirty="0" err="1">
                <a:ea typeface="Calibri"/>
                <a:cs typeface="Calibri"/>
              </a:rPr>
              <a:t>få</a:t>
            </a:r>
            <a:r>
              <a:rPr lang="en-US" dirty="0">
                <a:ea typeface="Calibri"/>
                <a:cs typeface="Calibri"/>
              </a:rPr>
              <a:t> </a:t>
            </a:r>
            <a:r>
              <a:rPr lang="en-US" dirty="0" err="1">
                <a:ea typeface="Calibri"/>
                <a:cs typeface="Calibri"/>
              </a:rPr>
              <a:t>hjälp</a:t>
            </a:r>
            <a:r>
              <a:rPr lang="en-US" dirty="0">
                <a:ea typeface="Calibri"/>
                <a:cs typeface="Calibri"/>
              </a:rPr>
              <a:t>. </a:t>
            </a:r>
            <a:br>
              <a:rPr lang="en-US" dirty="0">
                <a:cs typeface="+mn-lt"/>
              </a:rPr>
            </a:br>
            <a:endParaRPr lang="en-US" dirty="0"/>
          </a:p>
          <a:p>
            <a:endParaRPr lang="en-US" dirty="0">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50A7B76-C6BA-485B-B88F-EE08D1ABD36C}" type="slidenum">
              <a:rPr lang="sv-SE" smtClean="0"/>
              <a:t>2</a:t>
            </a:fld>
            <a:endParaRPr lang="sv-SE"/>
          </a:p>
        </p:txBody>
      </p:sp>
    </p:spTree>
    <p:extLst>
      <p:ext uri="{BB962C8B-B14F-4D97-AF65-F5344CB8AC3E}">
        <p14:creationId xmlns:p14="http://schemas.microsoft.com/office/powerpoint/2010/main" val="342509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ea typeface="Calibri"/>
                <a:cs typeface="Calibri"/>
              </a:rPr>
              <a:t>Slide 3.</a:t>
            </a:r>
          </a:p>
          <a:p>
            <a:endParaRPr lang="en-US" dirty="0">
              <a:ea typeface="Calibri"/>
              <a:cs typeface="+mn-lt"/>
            </a:endParaRPr>
          </a:p>
          <a:p>
            <a:r>
              <a:rPr lang="en-US" err="1">
                <a:ea typeface="Calibri"/>
                <a:cs typeface="+mn-lt"/>
              </a:rPr>
              <a:t>Både</a:t>
            </a:r>
            <a:r>
              <a:rPr lang="en-US" dirty="0">
                <a:ea typeface="Calibri"/>
                <a:cs typeface="+mn-lt"/>
              </a:rPr>
              <a:t> </a:t>
            </a:r>
            <a:r>
              <a:rPr lang="en-US" err="1">
                <a:ea typeface="Calibri"/>
                <a:cs typeface="+mn-lt"/>
              </a:rPr>
              <a:t>undersökningen</a:t>
            </a:r>
            <a:r>
              <a:rPr lang="en-US" dirty="0">
                <a:ea typeface="Calibri"/>
                <a:cs typeface="+mn-lt"/>
              </a:rPr>
              <a:t> </a:t>
            </a:r>
            <a:r>
              <a:rPr lang="en-US" err="1">
                <a:ea typeface="Calibri"/>
                <a:cs typeface="+mn-lt"/>
              </a:rPr>
              <a:t>och</a:t>
            </a:r>
            <a:r>
              <a:rPr lang="en-US" dirty="0">
                <a:ea typeface="Calibri"/>
                <a:cs typeface="+mn-lt"/>
              </a:rPr>
              <a:t> det vi </a:t>
            </a:r>
            <a:r>
              <a:rPr lang="en-US" err="1">
                <a:ea typeface="Calibri"/>
                <a:cs typeface="+mn-lt"/>
              </a:rPr>
              <a:t>möter</a:t>
            </a:r>
            <a:r>
              <a:rPr lang="en-US" dirty="0">
                <a:ea typeface="Calibri"/>
                <a:cs typeface="+mn-lt"/>
              </a:rPr>
              <a:t> I </a:t>
            </a:r>
            <a:r>
              <a:rPr lang="en-US" err="1">
                <a:ea typeface="Calibri"/>
                <a:cs typeface="+mn-lt"/>
              </a:rPr>
              <a:t>våra</a:t>
            </a:r>
            <a:r>
              <a:rPr lang="en-US" dirty="0">
                <a:ea typeface="Calibri"/>
                <a:cs typeface="+mn-lt"/>
              </a:rPr>
              <a:t> </a:t>
            </a:r>
            <a:r>
              <a:rPr lang="en-US" err="1">
                <a:ea typeface="Calibri"/>
                <a:cs typeface="+mn-lt"/>
              </a:rPr>
              <a:t>verksamheter</a:t>
            </a:r>
            <a:r>
              <a:rPr lang="en-US" dirty="0">
                <a:ea typeface="Calibri"/>
                <a:cs typeface="+mn-lt"/>
              </a:rPr>
              <a:t> </a:t>
            </a:r>
            <a:r>
              <a:rPr lang="en-US" err="1">
                <a:ea typeface="Calibri"/>
                <a:cs typeface="+mn-lt"/>
              </a:rPr>
              <a:t>visar</a:t>
            </a:r>
            <a:r>
              <a:rPr lang="en-US" dirty="0">
                <a:ea typeface="Calibri"/>
                <a:cs typeface="+mn-lt"/>
              </a:rPr>
              <a:t> </a:t>
            </a:r>
            <a:r>
              <a:rPr lang="en-US" err="1">
                <a:ea typeface="Calibri"/>
                <a:cs typeface="+mn-lt"/>
              </a:rPr>
              <a:t>på</a:t>
            </a:r>
            <a:r>
              <a:rPr lang="en-US" dirty="0">
                <a:ea typeface="Calibri"/>
                <a:cs typeface="+mn-lt"/>
              </a:rPr>
              <a:t> </a:t>
            </a:r>
            <a:r>
              <a:rPr lang="en-US" err="1">
                <a:ea typeface="Calibri"/>
                <a:cs typeface="+mn-lt"/>
              </a:rPr>
              <a:t>ett</a:t>
            </a:r>
            <a:r>
              <a:rPr lang="en-US" dirty="0">
                <a:ea typeface="Calibri"/>
                <a:cs typeface="+mn-lt"/>
              </a:rPr>
              <a:t> </a:t>
            </a:r>
            <a:r>
              <a:rPr lang="en-US" err="1">
                <a:ea typeface="Calibri"/>
                <a:cs typeface="+mn-lt"/>
              </a:rPr>
              <a:t>omfattande</a:t>
            </a:r>
            <a:r>
              <a:rPr lang="en-US" dirty="0">
                <a:ea typeface="Calibri"/>
                <a:cs typeface="+mn-lt"/>
              </a:rPr>
              <a:t> </a:t>
            </a:r>
            <a:r>
              <a:rPr lang="en-US" err="1">
                <a:ea typeface="Calibri"/>
                <a:cs typeface="+mn-lt"/>
              </a:rPr>
              <a:t>behov</a:t>
            </a:r>
            <a:r>
              <a:rPr lang="en-US" dirty="0">
                <a:ea typeface="Calibri"/>
                <a:cs typeface="+mn-lt"/>
              </a:rPr>
              <a:t> av </a:t>
            </a:r>
            <a:r>
              <a:rPr lang="en-US" err="1">
                <a:ea typeface="Calibri"/>
                <a:cs typeface="+mn-lt"/>
              </a:rPr>
              <a:t>att</a:t>
            </a:r>
            <a:r>
              <a:rPr lang="en-US" dirty="0">
                <a:ea typeface="Calibri"/>
                <a:cs typeface="+mn-lt"/>
              </a:rPr>
              <a:t> </a:t>
            </a:r>
            <a:r>
              <a:rPr lang="en-US" err="1"/>
              <a:t>resurssätta</a:t>
            </a:r>
            <a:r>
              <a:rPr lang="en-US" dirty="0"/>
              <a:t> </a:t>
            </a:r>
            <a:r>
              <a:rPr lang="en-US" err="1"/>
              <a:t>och</a:t>
            </a:r>
            <a:r>
              <a:rPr lang="en-US" dirty="0"/>
              <a:t> </a:t>
            </a:r>
            <a:r>
              <a:rPr lang="en-US" err="1"/>
              <a:t>fokusera</a:t>
            </a:r>
            <a:r>
              <a:rPr lang="en-US" dirty="0"/>
              <a:t> </a:t>
            </a:r>
            <a:r>
              <a:rPr lang="en-US" err="1"/>
              <a:t>på</a:t>
            </a:r>
            <a:r>
              <a:rPr lang="en-US" dirty="0"/>
              <a:t> </a:t>
            </a:r>
            <a:r>
              <a:rPr lang="en-US" err="1"/>
              <a:t>förebyggande</a:t>
            </a:r>
            <a:r>
              <a:rPr lang="en-US" dirty="0"/>
              <a:t> </a:t>
            </a:r>
            <a:r>
              <a:rPr lang="en-US" err="1"/>
              <a:t>och</a:t>
            </a:r>
            <a:r>
              <a:rPr lang="en-US" dirty="0"/>
              <a:t> </a:t>
            </a:r>
            <a:r>
              <a:rPr lang="en-US" err="1"/>
              <a:t>främjande</a:t>
            </a:r>
            <a:r>
              <a:rPr lang="en-US" dirty="0"/>
              <a:t> </a:t>
            </a:r>
            <a:r>
              <a:rPr lang="en-US" err="1"/>
              <a:t>insatser</a:t>
            </a:r>
            <a:r>
              <a:rPr lang="en-US" dirty="0"/>
              <a:t>, </a:t>
            </a:r>
            <a:r>
              <a:rPr lang="en-US" err="1"/>
              <a:t>annars</a:t>
            </a:r>
            <a:r>
              <a:rPr lang="en-US" dirty="0"/>
              <a:t> </a:t>
            </a:r>
            <a:r>
              <a:rPr lang="en-US" err="1"/>
              <a:t>tvingas</a:t>
            </a:r>
            <a:r>
              <a:rPr lang="en-US" dirty="0"/>
              <a:t> vi </a:t>
            </a:r>
            <a:r>
              <a:rPr lang="en-US" err="1"/>
              <a:t>hantera</a:t>
            </a:r>
            <a:r>
              <a:rPr lang="en-US" dirty="0"/>
              <a:t> </a:t>
            </a:r>
            <a:r>
              <a:rPr lang="en-US" err="1"/>
              <a:t>konsekvenserna</a:t>
            </a:r>
            <a:r>
              <a:rPr lang="en-US" dirty="0"/>
              <a:t> av </a:t>
            </a:r>
            <a:r>
              <a:rPr lang="en-US" err="1"/>
              <a:t>att</a:t>
            </a:r>
            <a:r>
              <a:rPr lang="en-US" dirty="0"/>
              <a:t> problem </a:t>
            </a:r>
            <a:r>
              <a:rPr lang="en-US" err="1"/>
              <a:t>och</a:t>
            </a:r>
            <a:r>
              <a:rPr lang="en-US" dirty="0"/>
              <a:t> </a:t>
            </a:r>
            <a:r>
              <a:rPr lang="en-US" err="1"/>
              <a:t>uteblivet</a:t>
            </a:r>
            <a:r>
              <a:rPr lang="en-US" dirty="0"/>
              <a:t> </a:t>
            </a:r>
            <a:r>
              <a:rPr lang="en-US" err="1"/>
              <a:t>stöd</a:t>
            </a:r>
            <a:r>
              <a:rPr lang="en-US" dirty="0"/>
              <a:t> </a:t>
            </a:r>
            <a:r>
              <a:rPr lang="en-US" err="1"/>
              <a:t>inte</a:t>
            </a:r>
            <a:r>
              <a:rPr lang="en-US" dirty="0"/>
              <a:t> </a:t>
            </a:r>
            <a:r>
              <a:rPr lang="en-US" err="1"/>
              <a:t>adresseras</a:t>
            </a:r>
            <a:r>
              <a:rPr lang="en-US" dirty="0"/>
              <a:t>. </a:t>
            </a:r>
            <a:endParaRPr lang="en-US"/>
          </a:p>
          <a:p>
            <a:endParaRPr lang="en-US" dirty="0"/>
          </a:p>
          <a:p>
            <a:r>
              <a:rPr lang="en-US" dirty="0" err="1">
                <a:ea typeface="Calibri"/>
                <a:cs typeface="Calibri"/>
              </a:rPr>
              <a:t>Läs</a:t>
            </a:r>
            <a:r>
              <a:rPr lang="en-US" dirty="0">
                <a:ea typeface="Calibri"/>
                <a:cs typeface="Calibri"/>
              </a:rPr>
              <a:t> </a:t>
            </a:r>
            <a:r>
              <a:rPr lang="en-US" dirty="0" err="1">
                <a:ea typeface="Calibri"/>
                <a:cs typeface="Calibri"/>
              </a:rPr>
              <a:t>upp</a:t>
            </a:r>
            <a:r>
              <a:rPr lang="en-US" dirty="0">
                <a:ea typeface="Calibri"/>
                <a:cs typeface="Calibri"/>
              </a:rPr>
              <a:t> </a:t>
            </a:r>
            <a:r>
              <a:rPr lang="en-US" dirty="0" err="1">
                <a:ea typeface="Calibri"/>
                <a:cs typeface="Calibri"/>
              </a:rPr>
              <a:t>citat</a:t>
            </a:r>
            <a:r>
              <a:rPr lang="en-US" dirty="0">
                <a:ea typeface="Calibri"/>
                <a:cs typeface="Calibri"/>
              </a:rPr>
              <a:t>. </a:t>
            </a:r>
            <a:endParaRPr lang="en-US" dirty="0"/>
          </a:p>
          <a:p>
            <a:br>
              <a:rPr lang="en-US" dirty="0">
                <a:ea typeface="Calibri"/>
                <a:cs typeface="+mn-lt"/>
              </a:rPr>
            </a:br>
            <a:endParaRPr lang="en-US">
              <a:ea typeface="Calibri"/>
              <a:cs typeface="Calibri"/>
            </a:endParaRPr>
          </a:p>
          <a:p>
            <a:pPr marL="285750" indent="-285750">
              <a:lnSpc>
                <a:spcPct val="90000"/>
              </a:lnSpc>
              <a:spcBef>
                <a:spcPts val="500"/>
              </a:spcBef>
              <a:buFont typeface="Arial,Sans-Serif"/>
              <a:buChar char="•"/>
            </a:pPr>
            <a:r>
              <a:rPr lang="sv-SE" dirty="0"/>
              <a:t>Många av de barn och unga som har sökt stöd när de mått dåligt upplever att det varit svårt att navigera mellan olika instanser och att de tvingats kämpa för att få den hjälp de varit i behov av. Här måste samordning mellan skola, elevhälsa, psykiatri, vårdcentral, ungdomsmottagning och socialtjänst stärkas.</a:t>
            </a:r>
            <a:endParaRPr lang="sv-SE" dirty="0">
              <a:ea typeface="Calibri"/>
              <a:cs typeface="Calibri"/>
            </a:endParaRPr>
          </a:p>
          <a:p>
            <a:pPr marL="285750" indent="-285750">
              <a:lnSpc>
                <a:spcPct val="90000"/>
              </a:lnSpc>
              <a:spcBef>
                <a:spcPts val="500"/>
              </a:spcBef>
              <a:buFont typeface="Arial,Sans-Serif"/>
              <a:buChar char="•"/>
            </a:pPr>
            <a:r>
              <a:rPr lang="sv-SE" dirty="0"/>
              <a:t>Unga berättar att de sällan bjuds in i sammanhang där beslut fattas, vilket utgör hinder för deras möjlighet att få sina behov tillgodosedda, kunna utkräva sina rättigheter och vara med och påverka vilka åtgärder som bör vidtas för att stärka den psykiska hälsan.</a:t>
            </a:r>
            <a:endParaRPr lang="sv-SE" dirty="0">
              <a:ea typeface="Calibri"/>
              <a:cs typeface="Calibri"/>
            </a:endParaRPr>
          </a:p>
          <a:p>
            <a:pPr marL="285750" indent="-285750">
              <a:lnSpc>
                <a:spcPct val="90000"/>
              </a:lnSpc>
              <a:spcBef>
                <a:spcPts val="500"/>
              </a:spcBef>
              <a:buFont typeface="Arial,Sans-Serif"/>
              <a:buChar char="•"/>
            </a:pPr>
            <a:r>
              <a:rPr lang="sv-SE" dirty="0">
                <a:ea typeface="Calibri"/>
                <a:cs typeface="Calibri"/>
              </a:rPr>
              <a:t>Barn och unga vi möter beskriver en brist på trygghet, gemenskap och tillhörighet. Vi ser därför ett omfattande behov av trygga mötesplatser, vilket också märks i de förfrågningar vi får. Genom att skapa lättillgängliga och trygga sammanhang, både i skolan, på fritiden och digitalt så möjliggör vi gemenskap, samtal och meningsfullhet. Dessa initiativ motverkar ensamhet, bryter stigma kring psykisk ohälsa och stärker skyddsfaktorer för fler unga.</a:t>
            </a:r>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550A7B76-C6BA-485B-B88F-EE08D1ABD36C}" type="slidenum">
              <a:rPr lang="sv-SE" smtClean="0"/>
              <a:t>3</a:t>
            </a:fld>
            <a:endParaRPr lang="sv-SE"/>
          </a:p>
        </p:txBody>
      </p:sp>
    </p:spTree>
    <p:extLst>
      <p:ext uri="{BB962C8B-B14F-4D97-AF65-F5344CB8AC3E}">
        <p14:creationId xmlns:p14="http://schemas.microsoft.com/office/powerpoint/2010/main" val="59585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Slide 5, </a:t>
            </a:r>
            <a:r>
              <a:rPr lang="en-US" dirty="0" err="1">
                <a:ea typeface="Calibri"/>
                <a:cs typeface="Calibri"/>
              </a:rPr>
              <a:t>resultat</a:t>
            </a:r>
            <a:r>
              <a:rPr lang="en-US" dirty="0">
                <a:ea typeface="Calibri"/>
                <a:cs typeface="Calibri"/>
              </a:rPr>
              <a:t>:</a:t>
            </a:r>
          </a:p>
          <a:p>
            <a:r>
              <a:rPr lang="en-US" dirty="0" err="1">
                <a:ea typeface="Calibri"/>
                <a:cs typeface="Calibri"/>
              </a:rPr>
              <a:t>Undersökningen</a:t>
            </a:r>
            <a:r>
              <a:rPr lang="en-US" dirty="0">
                <a:ea typeface="Calibri"/>
                <a:cs typeface="Calibri"/>
              </a:rPr>
              <a:t> </a:t>
            </a:r>
            <a:r>
              <a:rPr lang="en-US" dirty="0" err="1">
                <a:ea typeface="Calibri"/>
                <a:cs typeface="Calibri"/>
              </a:rPr>
              <a:t>visar</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skrämmande</a:t>
            </a:r>
            <a:r>
              <a:rPr lang="en-US" dirty="0">
                <a:ea typeface="Calibri"/>
                <a:cs typeface="Calibri"/>
              </a:rPr>
              <a:t> </a:t>
            </a:r>
            <a:r>
              <a:rPr lang="en-US" dirty="0" err="1">
                <a:ea typeface="Calibri"/>
                <a:cs typeface="Calibri"/>
              </a:rPr>
              <a:t>stor</a:t>
            </a:r>
            <a:r>
              <a:rPr lang="en-US" dirty="0">
                <a:ea typeface="Calibri"/>
                <a:cs typeface="Calibri"/>
              </a:rPr>
              <a:t> </a:t>
            </a:r>
            <a:r>
              <a:rPr lang="en-US" dirty="0" err="1">
                <a:ea typeface="Calibri"/>
                <a:cs typeface="Calibri"/>
              </a:rPr>
              <a:t>andel</a:t>
            </a:r>
            <a:r>
              <a:rPr lang="en-US" dirty="0">
                <a:ea typeface="Calibri"/>
                <a:cs typeface="Calibri"/>
              </a:rPr>
              <a:t> </a:t>
            </a:r>
            <a:r>
              <a:rPr lang="en-US" dirty="0" err="1">
                <a:ea typeface="Calibri"/>
                <a:cs typeface="Calibri"/>
              </a:rPr>
              <a:t>unga</a:t>
            </a:r>
            <a:r>
              <a:rPr lang="en-US" dirty="0">
                <a:ea typeface="Calibri"/>
                <a:cs typeface="Calibri"/>
              </a:rPr>
              <a:t> </a:t>
            </a:r>
            <a:r>
              <a:rPr lang="en-US" dirty="0" err="1">
                <a:ea typeface="Calibri"/>
                <a:cs typeface="Calibri"/>
              </a:rPr>
              <a:t>upplever</a:t>
            </a:r>
            <a:r>
              <a:rPr lang="en-US" dirty="0">
                <a:ea typeface="Calibri"/>
                <a:cs typeface="Calibri"/>
              </a:rPr>
              <a:t> </a:t>
            </a:r>
            <a:r>
              <a:rPr lang="en-US" dirty="0" err="1">
                <a:ea typeface="Calibri"/>
                <a:cs typeface="Calibri"/>
              </a:rPr>
              <a:t>psykiska</a:t>
            </a:r>
            <a:r>
              <a:rPr lang="en-US" dirty="0">
                <a:ea typeface="Calibri"/>
                <a:cs typeface="Calibri"/>
              </a:rPr>
              <a:t> </a:t>
            </a:r>
            <a:r>
              <a:rPr lang="en-US" dirty="0" err="1">
                <a:ea typeface="Calibri"/>
                <a:cs typeface="Calibri"/>
              </a:rPr>
              <a:t>besvär</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att</a:t>
            </a:r>
            <a:r>
              <a:rPr lang="en-US" dirty="0">
                <a:ea typeface="Calibri"/>
                <a:cs typeface="Calibri"/>
              </a:rPr>
              <a:t> det </a:t>
            </a:r>
            <a:r>
              <a:rPr lang="en-US" dirty="0" err="1">
                <a:ea typeface="Calibri"/>
                <a:cs typeface="Calibri"/>
              </a:rPr>
              <a:t>påverkar</a:t>
            </a:r>
            <a:r>
              <a:rPr lang="en-US" dirty="0">
                <a:ea typeface="Calibri"/>
                <a:cs typeface="Calibri"/>
              </a:rPr>
              <a:t> </a:t>
            </a:r>
            <a:r>
              <a:rPr lang="en-US" dirty="0" err="1">
                <a:ea typeface="Calibri"/>
                <a:cs typeface="Calibri"/>
              </a:rPr>
              <a:t>deras</a:t>
            </a:r>
            <a:r>
              <a:rPr lang="en-US" dirty="0">
                <a:ea typeface="Calibri"/>
                <a:cs typeface="Calibri"/>
              </a:rPr>
              <a:t> </a:t>
            </a:r>
            <a:r>
              <a:rPr lang="en-US" dirty="0" err="1">
                <a:ea typeface="Calibri"/>
                <a:cs typeface="Calibri"/>
              </a:rPr>
              <a:t>vardag</a:t>
            </a:r>
            <a:r>
              <a:rPr lang="en-US" dirty="0">
                <a:ea typeface="Calibri"/>
                <a:cs typeface="Calibri"/>
              </a:rPr>
              <a:t>. </a:t>
            </a:r>
            <a:r>
              <a:rPr lang="en-US" dirty="0" err="1">
                <a:ea typeface="Calibri"/>
                <a:cs typeface="Calibri"/>
              </a:rPr>
              <a:t>Många</a:t>
            </a:r>
            <a:r>
              <a:rPr lang="en-US" dirty="0">
                <a:ea typeface="Calibri"/>
                <a:cs typeface="Calibri"/>
              </a:rPr>
              <a:t> </a:t>
            </a:r>
            <a:r>
              <a:rPr lang="en-US" dirty="0" err="1">
                <a:ea typeface="Calibri"/>
                <a:cs typeface="Calibri"/>
              </a:rPr>
              <a:t>bär</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sitt</a:t>
            </a:r>
            <a:r>
              <a:rPr lang="en-US" dirty="0">
                <a:ea typeface="Calibri"/>
                <a:cs typeface="Calibri"/>
              </a:rPr>
              <a:t> </a:t>
            </a:r>
            <a:r>
              <a:rPr lang="en-US" dirty="0" err="1">
                <a:ea typeface="Calibri"/>
                <a:cs typeface="Calibri"/>
              </a:rPr>
              <a:t>mående</a:t>
            </a:r>
            <a:r>
              <a:rPr lang="en-US" dirty="0">
                <a:ea typeface="Calibri"/>
                <a:cs typeface="Calibri"/>
              </a:rPr>
              <a:t> I </a:t>
            </a:r>
            <a:r>
              <a:rPr lang="en-US" dirty="0" err="1">
                <a:ea typeface="Calibri"/>
                <a:cs typeface="Calibri"/>
              </a:rPr>
              <a:t>tystnad</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pratar</a:t>
            </a:r>
            <a:r>
              <a:rPr lang="en-US" dirty="0">
                <a:ea typeface="Calibri"/>
                <a:cs typeface="Calibri"/>
              </a:rPr>
              <a:t> </a:t>
            </a:r>
            <a:r>
              <a:rPr lang="en-US" dirty="0" err="1">
                <a:ea typeface="Calibri"/>
                <a:cs typeface="Calibri"/>
              </a:rPr>
              <a:t>sällan</a:t>
            </a:r>
            <a:r>
              <a:rPr lang="en-US" dirty="0">
                <a:ea typeface="Calibri"/>
                <a:cs typeface="Calibri"/>
              </a:rPr>
              <a:t> med </a:t>
            </a:r>
            <a:r>
              <a:rPr lang="en-US" dirty="0" err="1">
                <a:ea typeface="Calibri"/>
                <a:cs typeface="Calibri"/>
              </a:rPr>
              <a:t>någon</a:t>
            </a:r>
            <a:r>
              <a:rPr lang="en-US" dirty="0">
                <a:ea typeface="Calibri"/>
                <a:cs typeface="Calibri"/>
              </a:rPr>
              <a:t> om </a:t>
            </a:r>
            <a:r>
              <a:rPr lang="en-US" dirty="0" err="1">
                <a:ea typeface="Calibri"/>
                <a:cs typeface="Calibri"/>
              </a:rPr>
              <a:t>hur</a:t>
            </a:r>
            <a:r>
              <a:rPr lang="en-US" dirty="0">
                <a:ea typeface="Calibri"/>
                <a:cs typeface="Calibri"/>
              </a:rPr>
              <a:t> de </a:t>
            </a:r>
            <a:r>
              <a:rPr lang="en-US" dirty="0" err="1">
                <a:ea typeface="Calibri"/>
                <a:cs typeface="Calibri"/>
              </a:rPr>
              <a:t>mår</a:t>
            </a:r>
            <a:r>
              <a:rPr lang="en-US" dirty="0">
                <a:ea typeface="Calibri"/>
                <a:cs typeface="Calibri"/>
              </a:rPr>
              <a:t>. </a:t>
            </a:r>
          </a:p>
          <a:p>
            <a:endParaRPr lang="en-US">
              <a:ea typeface="Calibri"/>
              <a:cs typeface="Calibri"/>
            </a:endParaRPr>
          </a:p>
          <a:p>
            <a:r>
              <a:rPr lang="en-US" dirty="0">
                <a:ea typeface="Calibri"/>
                <a:cs typeface="Calibri"/>
              </a:rPr>
              <a:t>Det </a:t>
            </a:r>
            <a:r>
              <a:rPr lang="en-US" dirty="0" err="1">
                <a:ea typeface="Calibri"/>
                <a:cs typeface="Calibri"/>
              </a:rPr>
              <a:t>finns</a:t>
            </a:r>
            <a:r>
              <a:rPr lang="en-US" dirty="0">
                <a:ea typeface="Calibri"/>
                <a:cs typeface="Calibri"/>
              </a:rPr>
              <a:t> </a:t>
            </a:r>
            <a:r>
              <a:rPr lang="en-US" dirty="0" err="1">
                <a:ea typeface="Calibri"/>
                <a:cs typeface="Calibri"/>
              </a:rPr>
              <a:t>också</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osäkerhet</a:t>
            </a:r>
            <a:r>
              <a:rPr lang="en-US" dirty="0">
                <a:ea typeface="Calibri"/>
                <a:cs typeface="Calibri"/>
              </a:rPr>
              <a:t> </a:t>
            </a:r>
            <a:r>
              <a:rPr lang="en-US" dirty="0" err="1">
                <a:ea typeface="Calibri"/>
                <a:cs typeface="Calibri"/>
              </a:rPr>
              <a:t>kring</a:t>
            </a:r>
            <a:r>
              <a:rPr lang="en-US" dirty="0">
                <a:ea typeface="Calibri"/>
                <a:cs typeface="Calibri"/>
              </a:rPr>
              <a:t> </a:t>
            </a:r>
            <a:r>
              <a:rPr lang="en-US" dirty="0" err="1">
                <a:ea typeface="Calibri"/>
                <a:cs typeface="Calibri"/>
              </a:rPr>
              <a:t>både</a:t>
            </a:r>
            <a:r>
              <a:rPr lang="en-US" dirty="0">
                <a:ea typeface="Calibri"/>
                <a:cs typeface="Calibri"/>
              </a:rPr>
              <a:t> det </a:t>
            </a:r>
            <a:r>
              <a:rPr lang="en-US" dirty="0" err="1">
                <a:ea typeface="Calibri"/>
                <a:cs typeface="Calibri"/>
              </a:rPr>
              <a:t>egna</a:t>
            </a:r>
            <a:r>
              <a:rPr lang="en-US" dirty="0">
                <a:ea typeface="Calibri"/>
                <a:cs typeface="Calibri"/>
              </a:rPr>
              <a:t> </a:t>
            </a:r>
            <a:r>
              <a:rPr lang="en-US" dirty="0" err="1">
                <a:ea typeface="Calibri"/>
                <a:cs typeface="Calibri"/>
              </a:rPr>
              <a:t>stödet</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hur</a:t>
            </a:r>
            <a:r>
              <a:rPr lang="en-US" dirty="0">
                <a:ea typeface="Calibri"/>
                <a:cs typeface="Calibri"/>
              </a:rPr>
              <a:t> man </a:t>
            </a:r>
            <a:r>
              <a:rPr lang="en-US" dirty="0" err="1">
                <a:ea typeface="Calibri"/>
                <a:cs typeface="Calibri"/>
              </a:rPr>
              <a:t>kan</a:t>
            </a:r>
            <a:r>
              <a:rPr lang="en-US" dirty="0">
                <a:ea typeface="Calibri"/>
                <a:cs typeface="Calibri"/>
              </a:rPr>
              <a:t> </a:t>
            </a:r>
            <a:r>
              <a:rPr lang="en-US" dirty="0" err="1">
                <a:ea typeface="Calibri"/>
                <a:cs typeface="Calibri"/>
              </a:rPr>
              <a:t>hjälpa</a:t>
            </a:r>
            <a:r>
              <a:rPr lang="en-US" dirty="0">
                <a:ea typeface="Calibri"/>
                <a:cs typeface="Calibri"/>
              </a:rPr>
              <a:t> </a:t>
            </a:r>
            <a:r>
              <a:rPr lang="en-US" dirty="0" err="1">
                <a:ea typeface="Calibri"/>
                <a:cs typeface="Calibri"/>
              </a:rPr>
              <a:t>andra</a:t>
            </a:r>
            <a:r>
              <a:rPr lang="en-US" dirty="0">
                <a:ea typeface="Calibri"/>
                <a:cs typeface="Calibri"/>
              </a:rPr>
              <a:t> – </a:t>
            </a:r>
            <a:r>
              <a:rPr lang="en-US" dirty="0" err="1">
                <a:ea typeface="Calibri"/>
                <a:cs typeface="Calibri"/>
              </a:rPr>
              <a:t>flera</a:t>
            </a:r>
            <a:r>
              <a:rPr lang="en-US" dirty="0">
                <a:ea typeface="Calibri"/>
                <a:cs typeface="Calibri"/>
              </a:rPr>
              <a:t> </a:t>
            </a:r>
            <a:r>
              <a:rPr lang="en-US" dirty="0" err="1">
                <a:ea typeface="Calibri"/>
                <a:cs typeface="Calibri"/>
              </a:rPr>
              <a:t>unga</a:t>
            </a:r>
            <a:r>
              <a:rPr lang="en-US" dirty="0">
                <a:ea typeface="Calibri"/>
                <a:cs typeface="Calibri"/>
              </a:rPr>
              <a:t> vet </a:t>
            </a:r>
            <a:r>
              <a:rPr lang="en-US" dirty="0" err="1">
                <a:ea typeface="Calibri"/>
                <a:cs typeface="Calibri"/>
              </a:rPr>
              <a:t>inte</a:t>
            </a:r>
            <a:r>
              <a:rPr lang="en-US" dirty="0">
                <a:ea typeface="Calibri"/>
                <a:cs typeface="Calibri"/>
              </a:rPr>
              <a:t> var de </a:t>
            </a:r>
            <a:r>
              <a:rPr lang="en-US" dirty="0" err="1">
                <a:ea typeface="Calibri"/>
                <a:cs typeface="Calibri"/>
              </a:rPr>
              <a:t>skulle</a:t>
            </a:r>
            <a:r>
              <a:rPr lang="en-US" dirty="0">
                <a:ea typeface="Calibri"/>
                <a:cs typeface="Calibri"/>
              </a:rPr>
              <a:t> </a:t>
            </a:r>
            <a:r>
              <a:rPr lang="en-US" dirty="0" err="1">
                <a:ea typeface="Calibri"/>
                <a:cs typeface="Calibri"/>
              </a:rPr>
              <a:t>vända</a:t>
            </a:r>
            <a:r>
              <a:rPr lang="en-US" dirty="0">
                <a:ea typeface="Calibri"/>
                <a:cs typeface="Calibri"/>
              </a:rPr>
              <a:t> sig om de </a:t>
            </a:r>
            <a:r>
              <a:rPr lang="en-US" dirty="0" err="1">
                <a:ea typeface="Calibri"/>
                <a:cs typeface="Calibri"/>
              </a:rPr>
              <a:t>behövde</a:t>
            </a:r>
            <a:r>
              <a:rPr lang="en-US" dirty="0">
                <a:ea typeface="Calibri"/>
                <a:cs typeface="Calibri"/>
              </a:rPr>
              <a:t> </a:t>
            </a:r>
            <a:r>
              <a:rPr lang="en-US" dirty="0" err="1">
                <a:ea typeface="Calibri"/>
                <a:cs typeface="Calibri"/>
              </a:rPr>
              <a:t>hjälp</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många</a:t>
            </a:r>
            <a:r>
              <a:rPr lang="en-US" dirty="0">
                <a:ea typeface="Calibri"/>
                <a:cs typeface="Calibri"/>
              </a:rPr>
              <a:t> </a:t>
            </a:r>
            <a:r>
              <a:rPr lang="en-US" dirty="0" err="1">
                <a:ea typeface="Calibri"/>
                <a:cs typeface="Calibri"/>
              </a:rPr>
              <a:t>känner</a:t>
            </a:r>
            <a:r>
              <a:rPr lang="en-US" dirty="0">
                <a:ea typeface="Calibri"/>
                <a:cs typeface="Calibri"/>
              </a:rPr>
              <a:t> sig </a:t>
            </a:r>
            <a:r>
              <a:rPr lang="en-US" dirty="0" err="1">
                <a:ea typeface="Calibri"/>
                <a:cs typeface="Calibri"/>
              </a:rPr>
              <a:t>osäkra</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hur</a:t>
            </a:r>
            <a:r>
              <a:rPr lang="en-US" dirty="0">
                <a:ea typeface="Calibri"/>
                <a:cs typeface="Calibri"/>
              </a:rPr>
              <a:t> de </a:t>
            </a:r>
            <a:r>
              <a:rPr lang="en-US" dirty="0" err="1">
                <a:ea typeface="Calibri"/>
                <a:cs typeface="Calibri"/>
              </a:rPr>
              <a:t>skulle</a:t>
            </a:r>
            <a:r>
              <a:rPr lang="en-US" dirty="0">
                <a:ea typeface="Calibri"/>
                <a:cs typeface="Calibri"/>
              </a:rPr>
              <a:t> </a:t>
            </a:r>
            <a:r>
              <a:rPr lang="en-US" dirty="0" err="1">
                <a:ea typeface="Calibri"/>
                <a:cs typeface="Calibri"/>
              </a:rPr>
              <a:t>stötta</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vän</a:t>
            </a:r>
            <a:r>
              <a:rPr lang="en-US" dirty="0">
                <a:ea typeface="Calibri"/>
                <a:cs typeface="Calibri"/>
              </a:rPr>
              <a:t> I </a:t>
            </a:r>
            <a:r>
              <a:rPr lang="en-US" dirty="0" err="1">
                <a:ea typeface="Calibri"/>
                <a:cs typeface="Calibri"/>
              </a:rPr>
              <a:t>samma</a:t>
            </a:r>
            <a:r>
              <a:rPr lang="en-US" dirty="0">
                <a:ea typeface="Calibri"/>
                <a:cs typeface="Calibri"/>
              </a:rPr>
              <a:t> situation. </a:t>
            </a:r>
          </a:p>
          <a:p>
            <a:endParaRPr lang="en-US">
              <a:ea typeface="Calibri"/>
              <a:cs typeface="Calibri"/>
            </a:endParaRPr>
          </a:p>
          <a:p>
            <a:r>
              <a:rPr lang="en-US" dirty="0" err="1">
                <a:ea typeface="Calibri"/>
                <a:cs typeface="Calibri"/>
              </a:rPr>
              <a:t>Rädslan</a:t>
            </a:r>
            <a:r>
              <a:rPr lang="en-US" dirty="0">
                <a:ea typeface="Calibri"/>
                <a:cs typeface="Calibri"/>
              </a:rPr>
              <a:t> för </a:t>
            </a:r>
            <a:r>
              <a:rPr lang="en-US" dirty="0" err="1">
                <a:ea typeface="Calibri"/>
                <a:cs typeface="Calibri"/>
              </a:rPr>
              <a:t>vad</a:t>
            </a:r>
            <a:r>
              <a:rPr lang="en-US" dirty="0">
                <a:ea typeface="Calibri"/>
                <a:cs typeface="Calibri"/>
              </a:rPr>
              <a:t> </a:t>
            </a:r>
            <a:r>
              <a:rPr lang="en-US" dirty="0" err="1">
                <a:ea typeface="Calibri"/>
                <a:cs typeface="Calibri"/>
              </a:rPr>
              <a:t>andra</a:t>
            </a:r>
            <a:r>
              <a:rPr lang="en-US" dirty="0">
                <a:ea typeface="Calibri"/>
                <a:cs typeface="Calibri"/>
              </a:rPr>
              <a:t> ska </a:t>
            </a:r>
            <a:r>
              <a:rPr lang="en-US" dirty="0" err="1">
                <a:ea typeface="Calibri"/>
                <a:cs typeface="Calibri"/>
              </a:rPr>
              <a:t>tycka</a:t>
            </a:r>
            <a:r>
              <a:rPr lang="en-US" dirty="0">
                <a:ea typeface="Calibri"/>
                <a:cs typeface="Calibri"/>
              </a:rPr>
              <a:t> </a:t>
            </a:r>
            <a:r>
              <a:rPr lang="en-US" dirty="0" err="1">
                <a:ea typeface="Calibri"/>
                <a:cs typeface="Calibri"/>
              </a:rPr>
              <a:t>gör</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vissa</a:t>
            </a:r>
            <a:r>
              <a:rPr lang="en-US" dirty="0">
                <a:ea typeface="Calibri"/>
                <a:cs typeface="Calibri"/>
              </a:rPr>
              <a:t> </a:t>
            </a:r>
            <a:r>
              <a:rPr lang="en-US" dirty="0" err="1">
                <a:ea typeface="Calibri"/>
                <a:cs typeface="Calibri"/>
              </a:rPr>
              <a:t>drar</a:t>
            </a:r>
            <a:r>
              <a:rPr lang="en-US" dirty="0">
                <a:ea typeface="Calibri"/>
                <a:cs typeface="Calibri"/>
              </a:rPr>
              <a:t> sig för </a:t>
            </a:r>
            <a:r>
              <a:rPr lang="en-US" dirty="0" err="1">
                <a:ea typeface="Calibri"/>
                <a:cs typeface="Calibri"/>
              </a:rPr>
              <a:t>att</a:t>
            </a:r>
            <a:r>
              <a:rPr lang="en-US" dirty="0">
                <a:ea typeface="Calibri"/>
                <a:cs typeface="Calibri"/>
              </a:rPr>
              <a:t> </a:t>
            </a:r>
            <a:r>
              <a:rPr lang="en-US" dirty="0" err="1">
                <a:ea typeface="Calibri"/>
                <a:cs typeface="Calibri"/>
              </a:rPr>
              <a:t>söka</a:t>
            </a:r>
            <a:r>
              <a:rPr lang="en-US" dirty="0">
                <a:ea typeface="Calibri"/>
                <a:cs typeface="Calibri"/>
              </a:rPr>
              <a:t> </a:t>
            </a:r>
            <a:r>
              <a:rPr lang="en-US" dirty="0" err="1">
                <a:ea typeface="Calibri"/>
                <a:cs typeface="Calibri"/>
              </a:rPr>
              <a:t>hjälp</a:t>
            </a:r>
            <a:r>
              <a:rPr lang="en-US" dirty="0">
                <a:ea typeface="Calibri"/>
                <a:cs typeface="Calibri"/>
              </a:rPr>
              <a:t> </a:t>
            </a:r>
            <a:r>
              <a:rPr lang="en-US" dirty="0" err="1">
                <a:ea typeface="Calibri"/>
                <a:cs typeface="Calibri"/>
              </a:rPr>
              <a:t>alls</a:t>
            </a:r>
            <a:r>
              <a:rPr lang="en-US" dirty="0">
                <a:ea typeface="Calibri"/>
                <a:cs typeface="Calibri"/>
              </a:rPr>
              <a:t>. </a:t>
            </a:r>
          </a:p>
          <a:p>
            <a:endParaRPr lang="en-US">
              <a:ea typeface="Calibri"/>
              <a:cs typeface="Calibri"/>
            </a:endParaRPr>
          </a:p>
          <a:p>
            <a:r>
              <a:rPr lang="en-US" dirty="0" err="1">
                <a:ea typeface="Calibri"/>
                <a:cs typeface="Calibri"/>
              </a:rPr>
              <a:t>Sammantaget</a:t>
            </a:r>
            <a:r>
              <a:rPr lang="en-US" dirty="0">
                <a:ea typeface="Calibri"/>
                <a:cs typeface="Calibri"/>
              </a:rPr>
              <a:t> </a:t>
            </a:r>
            <a:r>
              <a:rPr lang="en-US" dirty="0" err="1">
                <a:ea typeface="Calibri"/>
                <a:cs typeface="Calibri"/>
              </a:rPr>
              <a:t>visar</a:t>
            </a:r>
            <a:r>
              <a:rPr lang="en-US" dirty="0">
                <a:ea typeface="Calibri"/>
                <a:cs typeface="Calibri"/>
              </a:rPr>
              <a:t> </a:t>
            </a:r>
            <a:r>
              <a:rPr lang="en-US" dirty="0" err="1">
                <a:ea typeface="Calibri"/>
                <a:cs typeface="Calibri"/>
              </a:rPr>
              <a:t>resultaten</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omfattande</a:t>
            </a:r>
            <a:r>
              <a:rPr lang="en-US" dirty="0">
                <a:ea typeface="Calibri"/>
                <a:cs typeface="Calibri"/>
              </a:rPr>
              <a:t> </a:t>
            </a:r>
            <a:r>
              <a:rPr lang="en-US" dirty="0" err="1">
                <a:ea typeface="Calibri"/>
                <a:cs typeface="Calibri"/>
              </a:rPr>
              <a:t>behov</a:t>
            </a:r>
            <a:r>
              <a:rPr lang="en-US" dirty="0">
                <a:ea typeface="Calibri"/>
                <a:cs typeface="Calibri"/>
              </a:rPr>
              <a:t> av </a:t>
            </a:r>
            <a:r>
              <a:rPr lang="en-US" dirty="0" err="1">
                <a:ea typeface="Calibri"/>
                <a:cs typeface="Calibri"/>
              </a:rPr>
              <a:t>tryggare</a:t>
            </a:r>
            <a:r>
              <a:rPr lang="en-US" dirty="0">
                <a:ea typeface="Calibri"/>
                <a:cs typeface="Calibri"/>
              </a:rPr>
              <a:t> </a:t>
            </a:r>
            <a:r>
              <a:rPr lang="en-US" dirty="0" err="1">
                <a:ea typeface="Calibri"/>
                <a:cs typeface="Calibri"/>
              </a:rPr>
              <a:t>stödstrukturer</a:t>
            </a:r>
            <a:r>
              <a:rPr lang="en-US" dirty="0">
                <a:ea typeface="Calibri"/>
                <a:cs typeface="Calibri"/>
              </a:rPr>
              <a:t>, </a:t>
            </a:r>
            <a:r>
              <a:rPr lang="en-US" dirty="0" err="1">
                <a:ea typeface="Calibri"/>
                <a:cs typeface="Calibri"/>
              </a:rPr>
              <a:t>bättre</a:t>
            </a:r>
            <a:r>
              <a:rPr lang="en-US" dirty="0">
                <a:ea typeface="Calibri"/>
                <a:cs typeface="Calibri"/>
              </a:rPr>
              <a:t> information </a:t>
            </a:r>
            <a:r>
              <a:rPr lang="en-US" dirty="0" err="1">
                <a:ea typeface="Calibri"/>
                <a:cs typeface="Calibri"/>
              </a:rPr>
              <a:t>och</a:t>
            </a:r>
            <a:r>
              <a:rPr lang="en-US" dirty="0">
                <a:ea typeface="Calibri"/>
                <a:cs typeface="Calibri"/>
              </a:rPr>
              <a:t> </a:t>
            </a:r>
            <a:r>
              <a:rPr lang="en-US" dirty="0" err="1">
                <a:ea typeface="Calibri"/>
                <a:cs typeface="Calibri"/>
              </a:rPr>
              <a:t>mer</a:t>
            </a:r>
            <a:r>
              <a:rPr lang="en-US" dirty="0">
                <a:ea typeface="Calibri"/>
                <a:cs typeface="Calibri"/>
              </a:rPr>
              <a:t> </a:t>
            </a:r>
            <a:r>
              <a:rPr lang="en-US" dirty="0" err="1">
                <a:ea typeface="Calibri"/>
                <a:cs typeface="Calibri"/>
              </a:rPr>
              <a:t>tillgängliga</a:t>
            </a:r>
            <a:r>
              <a:rPr lang="en-US" dirty="0">
                <a:ea typeface="Calibri"/>
                <a:cs typeface="Calibri"/>
              </a:rPr>
              <a:t> </a:t>
            </a:r>
            <a:r>
              <a:rPr lang="en-US" dirty="0" err="1">
                <a:ea typeface="Calibri"/>
                <a:cs typeface="Calibri"/>
              </a:rPr>
              <a:t>sätt</a:t>
            </a:r>
            <a:r>
              <a:rPr lang="en-US" dirty="0">
                <a:ea typeface="Calibri"/>
                <a:cs typeface="Calibri"/>
              </a:rPr>
              <a:t> för </a:t>
            </a:r>
            <a:r>
              <a:rPr lang="en-US" dirty="0" err="1">
                <a:ea typeface="Calibri"/>
                <a:cs typeface="Calibri"/>
              </a:rPr>
              <a:t>unga</a:t>
            </a:r>
            <a:r>
              <a:rPr lang="en-US" dirty="0">
                <a:ea typeface="Calibri"/>
                <a:cs typeface="Calibri"/>
              </a:rPr>
              <a:t> </a:t>
            </a:r>
            <a:r>
              <a:rPr lang="en-US" dirty="0" err="1">
                <a:ea typeface="Calibri"/>
                <a:cs typeface="Calibri"/>
              </a:rPr>
              <a:t>att</a:t>
            </a:r>
            <a:r>
              <a:rPr lang="en-US" dirty="0">
                <a:ea typeface="Calibri"/>
                <a:cs typeface="Calibri"/>
              </a:rPr>
              <a:t> prata om </a:t>
            </a:r>
            <a:r>
              <a:rPr lang="en-US" dirty="0" err="1">
                <a:ea typeface="Calibri"/>
                <a:cs typeface="Calibri"/>
              </a:rPr>
              <a:t>psykisk</a:t>
            </a:r>
            <a:r>
              <a:rPr lang="en-US" dirty="0">
                <a:ea typeface="Calibri"/>
                <a:cs typeface="Calibri"/>
              </a:rPr>
              <a:t> </a:t>
            </a:r>
            <a:r>
              <a:rPr lang="en-US" dirty="0" err="1">
                <a:ea typeface="Calibri"/>
                <a:cs typeface="Calibri"/>
              </a:rPr>
              <a:t>ohälsa</a:t>
            </a:r>
            <a:r>
              <a:rPr lang="en-US" dirty="0">
                <a:ea typeface="Calibri"/>
                <a:cs typeface="Calibri"/>
              </a:rPr>
              <a:t>. </a:t>
            </a:r>
          </a:p>
        </p:txBody>
      </p:sp>
      <p:sp>
        <p:nvSpPr>
          <p:cNvPr id="4" name="Slide Number Placeholder 3"/>
          <p:cNvSpPr>
            <a:spLocks noGrp="1"/>
          </p:cNvSpPr>
          <p:nvPr>
            <p:ph type="sldNum" sz="quarter" idx="5"/>
          </p:nvPr>
        </p:nvSpPr>
        <p:spPr/>
        <p:txBody>
          <a:bodyPr/>
          <a:lstStyle/>
          <a:p>
            <a:fld id="{550A7B76-C6BA-485B-B88F-EE08D1ABD36C}" type="slidenum">
              <a:rPr lang="sv-SE" smtClean="0"/>
              <a:t>4</a:t>
            </a:fld>
            <a:endParaRPr lang="sv-SE"/>
          </a:p>
        </p:txBody>
      </p:sp>
    </p:spTree>
    <p:extLst>
      <p:ext uri="{BB962C8B-B14F-4D97-AF65-F5344CB8AC3E}">
        <p14:creationId xmlns:p14="http://schemas.microsoft.com/office/powerpoint/2010/main" val="59377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Slide 7.</a:t>
            </a:r>
            <a:endParaRPr lang="en-US" dirty="0">
              <a:solidFill>
                <a:srgbClr val="000000"/>
              </a:solidFill>
              <a:ea typeface="Calibri"/>
              <a:cs typeface="Calibri"/>
            </a:endParaRPr>
          </a:p>
          <a:p>
            <a:endParaRPr lang="en-US" dirty="0">
              <a:ea typeface="Calibri"/>
              <a:cs typeface="Calibri"/>
            </a:endParaRPr>
          </a:p>
          <a:p>
            <a:r>
              <a:rPr lang="en-US" dirty="0">
                <a:ea typeface="Calibri"/>
                <a:cs typeface="Calibri"/>
              </a:rPr>
              <a:t>Men </a:t>
            </a:r>
            <a:r>
              <a:rPr lang="en-US" dirty="0" err="1">
                <a:ea typeface="Calibri"/>
                <a:cs typeface="Calibri"/>
              </a:rPr>
              <a:t>vad</a:t>
            </a:r>
            <a:r>
              <a:rPr lang="en-US" dirty="0">
                <a:ea typeface="Calibri"/>
                <a:cs typeface="Calibri"/>
              </a:rPr>
              <a:t> </a:t>
            </a:r>
            <a:r>
              <a:rPr lang="en-US" dirty="0" err="1">
                <a:ea typeface="Calibri"/>
                <a:cs typeface="Calibri"/>
              </a:rPr>
              <a:t>krävs</a:t>
            </a:r>
            <a:r>
              <a:rPr lang="en-US" dirty="0">
                <a:ea typeface="Calibri"/>
                <a:cs typeface="Calibri"/>
              </a:rPr>
              <a:t> </a:t>
            </a:r>
            <a:r>
              <a:rPr lang="en-US" dirty="0" err="1">
                <a:ea typeface="Calibri"/>
                <a:cs typeface="Calibri"/>
              </a:rPr>
              <a:t>då</a:t>
            </a:r>
            <a:r>
              <a:rPr lang="en-US" dirty="0">
                <a:ea typeface="Calibri"/>
                <a:cs typeface="Calibri"/>
              </a:rPr>
              <a:t>? </a:t>
            </a:r>
          </a:p>
          <a:p>
            <a:endParaRPr lang="en-US" dirty="0"/>
          </a:p>
          <a:p>
            <a:r>
              <a:rPr lang="en-US" dirty="0"/>
              <a:t>För </a:t>
            </a:r>
            <a:r>
              <a:rPr lang="en-US" dirty="0" err="1"/>
              <a:t>att</a:t>
            </a:r>
            <a:r>
              <a:rPr lang="en-US" dirty="0"/>
              <a:t> </a:t>
            </a:r>
            <a:r>
              <a:rPr lang="en-US" dirty="0" err="1"/>
              <a:t>möta</a:t>
            </a:r>
            <a:r>
              <a:rPr lang="en-US" dirty="0"/>
              <a:t> </a:t>
            </a:r>
            <a:r>
              <a:rPr lang="en-US" dirty="0" err="1"/>
              <a:t>ungas</a:t>
            </a:r>
            <a:r>
              <a:rPr lang="en-US" dirty="0"/>
              <a:t> </a:t>
            </a:r>
            <a:r>
              <a:rPr lang="en-US" dirty="0" err="1"/>
              <a:t>behov</a:t>
            </a:r>
            <a:r>
              <a:rPr lang="en-US" dirty="0"/>
              <a:t> </a:t>
            </a:r>
            <a:r>
              <a:rPr lang="en-US" dirty="0" err="1"/>
              <a:t>krävs</a:t>
            </a:r>
            <a:r>
              <a:rPr lang="en-US" dirty="0"/>
              <a:t> </a:t>
            </a:r>
            <a:r>
              <a:rPr lang="en-US" dirty="0" err="1"/>
              <a:t>lättillgängligt</a:t>
            </a:r>
            <a:r>
              <a:rPr lang="en-US" dirty="0"/>
              <a:t> </a:t>
            </a:r>
            <a:r>
              <a:rPr lang="en-US" dirty="0" err="1"/>
              <a:t>stöd</a:t>
            </a:r>
            <a:r>
              <a:rPr lang="en-US" dirty="0"/>
              <a:t> </a:t>
            </a:r>
            <a:r>
              <a:rPr lang="en-US" dirty="0" err="1"/>
              <a:t>i</a:t>
            </a:r>
            <a:r>
              <a:rPr lang="en-US" dirty="0"/>
              <a:t> de </a:t>
            </a:r>
            <a:r>
              <a:rPr lang="en-US" dirty="0" err="1"/>
              <a:t>miljöer</a:t>
            </a:r>
            <a:r>
              <a:rPr lang="en-US" dirty="0"/>
              <a:t> </a:t>
            </a:r>
            <a:r>
              <a:rPr lang="en-US" dirty="0" err="1"/>
              <a:t>där</a:t>
            </a:r>
            <a:r>
              <a:rPr lang="en-US" dirty="0"/>
              <a:t> </a:t>
            </a:r>
            <a:r>
              <a:rPr lang="en-US" dirty="0" err="1"/>
              <a:t>unga</a:t>
            </a:r>
            <a:r>
              <a:rPr lang="en-US" dirty="0"/>
              <a:t> </a:t>
            </a:r>
            <a:r>
              <a:rPr lang="en-US" dirty="0" err="1"/>
              <a:t>rör</a:t>
            </a:r>
            <a:r>
              <a:rPr lang="en-US" dirty="0"/>
              <a:t> sig, </a:t>
            </a:r>
            <a:r>
              <a:rPr lang="en-US" dirty="0" err="1"/>
              <a:t>som</a:t>
            </a:r>
            <a:r>
              <a:rPr lang="en-US" dirty="0"/>
              <a:t> </a:t>
            </a:r>
            <a:r>
              <a:rPr lang="en-US" dirty="0" err="1"/>
              <a:t>skolan</a:t>
            </a:r>
            <a:r>
              <a:rPr lang="en-US" dirty="0"/>
              <a:t>, </a:t>
            </a:r>
            <a:r>
              <a:rPr lang="en-US" dirty="0" err="1"/>
              <a:t>fritiden</a:t>
            </a:r>
            <a:r>
              <a:rPr lang="en-US" dirty="0"/>
              <a:t> </a:t>
            </a:r>
            <a:r>
              <a:rPr lang="en-US" dirty="0" err="1"/>
              <a:t>och</a:t>
            </a:r>
            <a:r>
              <a:rPr lang="en-US" dirty="0"/>
              <a:t> </a:t>
            </a:r>
            <a:r>
              <a:rPr lang="en-US" dirty="0" err="1"/>
              <a:t>sociala</a:t>
            </a:r>
            <a:r>
              <a:rPr lang="en-US" dirty="0"/>
              <a:t> </a:t>
            </a:r>
            <a:r>
              <a:rPr lang="en-US" dirty="0" err="1"/>
              <a:t>medier</a:t>
            </a:r>
            <a:r>
              <a:rPr lang="en-US" dirty="0"/>
              <a:t>. </a:t>
            </a:r>
            <a:r>
              <a:rPr lang="en-US" dirty="0" err="1"/>
              <a:t>Tidiga</a:t>
            </a:r>
            <a:r>
              <a:rPr lang="en-US" dirty="0"/>
              <a:t> </a:t>
            </a:r>
            <a:r>
              <a:rPr lang="en-US" dirty="0" err="1"/>
              <a:t>insatser</a:t>
            </a:r>
            <a:r>
              <a:rPr lang="en-US" dirty="0"/>
              <a:t> </a:t>
            </a:r>
            <a:r>
              <a:rPr lang="en-US" dirty="0" err="1"/>
              <a:t>och</a:t>
            </a:r>
            <a:r>
              <a:rPr lang="en-US" dirty="0"/>
              <a:t> </a:t>
            </a:r>
            <a:r>
              <a:rPr lang="en-US" dirty="0" err="1"/>
              <a:t>stärkt</a:t>
            </a:r>
            <a:r>
              <a:rPr lang="en-US" dirty="0"/>
              <a:t> </a:t>
            </a:r>
            <a:r>
              <a:rPr lang="en-US" dirty="0" err="1"/>
              <a:t>kompetens</a:t>
            </a:r>
            <a:r>
              <a:rPr lang="en-US" dirty="0"/>
              <a:t> hos </a:t>
            </a:r>
            <a:r>
              <a:rPr lang="en-US" dirty="0" err="1"/>
              <a:t>vuxna</a:t>
            </a:r>
            <a:r>
              <a:rPr lang="en-US" dirty="0"/>
              <a:t> </a:t>
            </a:r>
            <a:r>
              <a:rPr lang="en-US" dirty="0" err="1"/>
              <a:t>som</a:t>
            </a:r>
            <a:r>
              <a:rPr lang="en-US" dirty="0"/>
              <a:t> </a:t>
            </a:r>
            <a:r>
              <a:rPr lang="en-US" dirty="0" err="1"/>
              <a:t>möter</a:t>
            </a:r>
            <a:r>
              <a:rPr lang="en-US" dirty="0"/>
              <a:t> </a:t>
            </a:r>
            <a:r>
              <a:rPr lang="en-US" dirty="0" err="1"/>
              <a:t>unga</a:t>
            </a:r>
            <a:r>
              <a:rPr lang="en-US" dirty="0"/>
              <a:t> </a:t>
            </a:r>
            <a:r>
              <a:rPr lang="en-US" dirty="0" err="1"/>
              <a:t>är</a:t>
            </a:r>
            <a:r>
              <a:rPr lang="en-US" dirty="0"/>
              <a:t> </a:t>
            </a:r>
            <a:r>
              <a:rPr lang="en-US" dirty="0" err="1"/>
              <a:t>avgörande</a:t>
            </a:r>
            <a:r>
              <a:rPr lang="en-US" dirty="0"/>
              <a:t>, </a:t>
            </a:r>
            <a:r>
              <a:rPr lang="en-US" dirty="0" err="1"/>
              <a:t>särskilt</a:t>
            </a:r>
            <a:r>
              <a:rPr lang="en-US" dirty="0"/>
              <a:t> </a:t>
            </a:r>
            <a:r>
              <a:rPr lang="en-US" dirty="0" err="1"/>
              <a:t>inom</a:t>
            </a:r>
            <a:r>
              <a:rPr lang="en-US" dirty="0"/>
              <a:t> </a:t>
            </a:r>
            <a:r>
              <a:rPr lang="en-US" dirty="0" err="1"/>
              <a:t>verksamheter</a:t>
            </a:r>
            <a:r>
              <a:rPr lang="en-US" dirty="0"/>
              <a:t> </a:t>
            </a:r>
            <a:r>
              <a:rPr lang="en-US" dirty="0" err="1"/>
              <a:t>som</a:t>
            </a:r>
            <a:r>
              <a:rPr lang="en-US" dirty="0"/>
              <a:t> </a:t>
            </a:r>
            <a:r>
              <a:rPr lang="en-US" dirty="0" err="1"/>
              <a:t>socialtjänst</a:t>
            </a:r>
            <a:r>
              <a:rPr lang="en-US" dirty="0"/>
              <a:t> </a:t>
            </a:r>
            <a:r>
              <a:rPr lang="en-US" dirty="0" err="1"/>
              <a:t>och</a:t>
            </a:r>
            <a:r>
              <a:rPr lang="en-US" dirty="0"/>
              <a:t> </a:t>
            </a:r>
            <a:r>
              <a:rPr lang="en-US" dirty="0" err="1"/>
              <a:t>kriminalvård</a:t>
            </a:r>
            <a:r>
              <a:rPr lang="en-US" dirty="0"/>
              <a:t>. </a:t>
            </a:r>
            <a:r>
              <a:rPr lang="en-US" dirty="0" err="1"/>
              <a:t>Psykisk</a:t>
            </a:r>
            <a:r>
              <a:rPr lang="en-US" dirty="0"/>
              <a:t> </a:t>
            </a:r>
            <a:r>
              <a:rPr lang="en-US" dirty="0" err="1"/>
              <a:t>ohälsa</a:t>
            </a:r>
            <a:r>
              <a:rPr lang="en-US" dirty="0"/>
              <a:t> </a:t>
            </a:r>
            <a:r>
              <a:rPr lang="en-US" dirty="0" err="1"/>
              <a:t>behöver</a:t>
            </a:r>
            <a:r>
              <a:rPr lang="en-US" dirty="0"/>
              <a:t> </a:t>
            </a:r>
            <a:r>
              <a:rPr lang="en-US" dirty="0" err="1"/>
              <a:t>mötas</a:t>
            </a:r>
            <a:r>
              <a:rPr lang="en-US" dirty="0"/>
              <a:t> med </a:t>
            </a:r>
            <a:r>
              <a:rPr lang="en-US" dirty="0" err="1"/>
              <a:t>både</a:t>
            </a:r>
            <a:r>
              <a:rPr lang="en-US" dirty="0"/>
              <a:t> </a:t>
            </a:r>
            <a:r>
              <a:rPr lang="en-US" dirty="0" err="1"/>
              <a:t>förebyggande</a:t>
            </a:r>
            <a:r>
              <a:rPr lang="en-US" dirty="0"/>
              <a:t> </a:t>
            </a:r>
            <a:r>
              <a:rPr lang="en-US" dirty="0" err="1"/>
              <a:t>och</a:t>
            </a:r>
            <a:r>
              <a:rPr lang="en-US" dirty="0"/>
              <a:t> </a:t>
            </a:r>
            <a:r>
              <a:rPr lang="en-US" dirty="0" err="1"/>
              <a:t>behandlande</a:t>
            </a:r>
            <a:r>
              <a:rPr lang="en-US" dirty="0"/>
              <a:t> </a:t>
            </a:r>
            <a:r>
              <a:rPr lang="en-US" dirty="0" err="1"/>
              <a:t>stöd</a:t>
            </a:r>
            <a:r>
              <a:rPr lang="en-US" dirty="0"/>
              <a:t>, </a:t>
            </a:r>
            <a:r>
              <a:rPr lang="en-US" dirty="0" err="1"/>
              <a:t>i</a:t>
            </a:r>
            <a:r>
              <a:rPr lang="en-US" dirty="0"/>
              <a:t> </a:t>
            </a:r>
            <a:r>
              <a:rPr lang="en-US" dirty="0" err="1"/>
              <a:t>samverkan</a:t>
            </a:r>
            <a:r>
              <a:rPr lang="en-US" dirty="0"/>
              <a:t> </a:t>
            </a:r>
            <a:r>
              <a:rPr lang="en-US" dirty="0" err="1"/>
              <a:t>mellan</a:t>
            </a:r>
            <a:r>
              <a:rPr lang="en-US" dirty="0"/>
              <a:t> </a:t>
            </a:r>
            <a:r>
              <a:rPr lang="en-US" dirty="0" err="1"/>
              <a:t>olika</a:t>
            </a:r>
            <a:r>
              <a:rPr lang="en-US" dirty="0"/>
              <a:t> </a:t>
            </a:r>
            <a:r>
              <a:rPr lang="en-US" dirty="0" err="1"/>
              <a:t>aktörer</a:t>
            </a:r>
            <a:r>
              <a:rPr lang="en-US" dirty="0"/>
              <a:t>.</a:t>
            </a:r>
            <a:endParaRPr lang="en-US" dirty="0">
              <a:solidFill>
                <a:srgbClr val="444444"/>
              </a:solidFill>
            </a:endParaRPr>
          </a:p>
          <a:p>
            <a:endParaRPr lang="en-US">
              <a:solidFill>
                <a:srgbClr val="444444"/>
              </a:solidFill>
            </a:endParaRPr>
          </a:p>
          <a:p>
            <a:r>
              <a:rPr lang="en-US" dirty="0"/>
              <a:t>För </a:t>
            </a:r>
            <a:r>
              <a:rPr lang="en-US" dirty="0" err="1"/>
              <a:t>att</a:t>
            </a:r>
            <a:r>
              <a:rPr lang="en-US" dirty="0"/>
              <a:t> </a:t>
            </a:r>
            <a:r>
              <a:rPr lang="en-US" dirty="0" err="1"/>
              <a:t>bättre</a:t>
            </a:r>
            <a:r>
              <a:rPr lang="en-US" dirty="0"/>
              <a:t> </a:t>
            </a:r>
            <a:r>
              <a:rPr lang="en-US" dirty="0" err="1"/>
              <a:t>möta</a:t>
            </a:r>
            <a:r>
              <a:rPr lang="en-US" dirty="0"/>
              <a:t> </a:t>
            </a:r>
            <a:r>
              <a:rPr lang="en-US" dirty="0" err="1"/>
              <a:t>ungas</a:t>
            </a:r>
            <a:r>
              <a:rPr lang="en-US" dirty="0"/>
              <a:t> </a:t>
            </a:r>
            <a:r>
              <a:rPr lang="en-US" dirty="0" err="1"/>
              <a:t>psykiska</a:t>
            </a:r>
            <a:r>
              <a:rPr lang="en-US" dirty="0"/>
              <a:t> </a:t>
            </a:r>
            <a:r>
              <a:rPr lang="en-US" dirty="0" err="1"/>
              <a:t>ohälsa</a:t>
            </a:r>
            <a:r>
              <a:rPr lang="en-US" dirty="0"/>
              <a:t> </a:t>
            </a:r>
            <a:r>
              <a:rPr lang="en-US" dirty="0" err="1"/>
              <a:t>krävs</a:t>
            </a:r>
            <a:r>
              <a:rPr lang="en-US" dirty="0"/>
              <a:t> </a:t>
            </a:r>
            <a:r>
              <a:rPr lang="en-US" dirty="0" err="1"/>
              <a:t>ett</a:t>
            </a:r>
            <a:r>
              <a:rPr lang="en-US" dirty="0"/>
              <a:t> </a:t>
            </a:r>
            <a:r>
              <a:rPr lang="en-US" dirty="0" err="1"/>
              <a:t>kunskapslyft</a:t>
            </a:r>
            <a:r>
              <a:rPr lang="en-US" dirty="0"/>
              <a:t> med </a:t>
            </a:r>
            <a:r>
              <a:rPr lang="en-US" dirty="0" err="1"/>
              <a:t>fokus</a:t>
            </a:r>
            <a:r>
              <a:rPr lang="en-US" dirty="0"/>
              <a:t> </a:t>
            </a:r>
            <a:r>
              <a:rPr lang="en-US" dirty="0" err="1"/>
              <a:t>på</a:t>
            </a:r>
            <a:r>
              <a:rPr lang="en-US" dirty="0"/>
              <a:t> </a:t>
            </a:r>
            <a:r>
              <a:rPr lang="en-US" dirty="0" err="1"/>
              <a:t>att</a:t>
            </a:r>
            <a:r>
              <a:rPr lang="en-US" dirty="0"/>
              <a:t> </a:t>
            </a:r>
            <a:r>
              <a:rPr lang="en-US" dirty="0" err="1"/>
              <a:t>bryta</a:t>
            </a:r>
            <a:r>
              <a:rPr lang="en-US" dirty="0"/>
              <a:t> stigma </a:t>
            </a:r>
            <a:r>
              <a:rPr lang="en-US" dirty="0" err="1"/>
              <a:t>och</a:t>
            </a:r>
            <a:r>
              <a:rPr lang="en-US" dirty="0"/>
              <a:t> </a:t>
            </a:r>
            <a:r>
              <a:rPr lang="en-US" dirty="0" err="1"/>
              <a:t>öka</a:t>
            </a:r>
            <a:r>
              <a:rPr lang="en-US" dirty="0"/>
              <a:t> </a:t>
            </a:r>
            <a:r>
              <a:rPr lang="en-US" dirty="0" err="1"/>
              <a:t>tillgång</a:t>
            </a:r>
            <a:r>
              <a:rPr lang="en-US" dirty="0"/>
              <a:t> till </a:t>
            </a:r>
            <a:r>
              <a:rPr lang="en-US" dirty="0" err="1"/>
              <a:t>rätt</a:t>
            </a:r>
            <a:r>
              <a:rPr lang="en-US" dirty="0"/>
              <a:t> </a:t>
            </a:r>
            <a:r>
              <a:rPr lang="en-US" dirty="0" err="1"/>
              <a:t>stöd</a:t>
            </a:r>
            <a:r>
              <a:rPr lang="en-US" dirty="0"/>
              <a:t> I </a:t>
            </a:r>
            <a:r>
              <a:rPr lang="en-US" dirty="0" err="1"/>
              <a:t>rätt</a:t>
            </a:r>
            <a:r>
              <a:rPr lang="en-US" dirty="0"/>
              <a:t> </a:t>
            </a:r>
            <a:r>
              <a:rPr lang="en-US" dirty="0" err="1"/>
              <a:t>tid</a:t>
            </a:r>
            <a:r>
              <a:rPr lang="en-US" dirty="0"/>
              <a:t>. </a:t>
            </a:r>
            <a:r>
              <a:rPr lang="en-US" dirty="0" err="1"/>
              <a:t>Insatser</a:t>
            </a:r>
            <a:r>
              <a:rPr lang="en-US" dirty="0"/>
              <a:t> </a:t>
            </a:r>
            <a:r>
              <a:rPr lang="en-US" dirty="0" err="1"/>
              <a:t>behöver</a:t>
            </a:r>
            <a:r>
              <a:rPr lang="en-US" dirty="0"/>
              <a:t> </a:t>
            </a:r>
            <a:r>
              <a:rPr lang="en-US" dirty="0" err="1"/>
              <a:t>riktas</a:t>
            </a:r>
            <a:r>
              <a:rPr lang="en-US" dirty="0"/>
              <a:t> till </a:t>
            </a:r>
            <a:r>
              <a:rPr lang="en-US" dirty="0" err="1"/>
              <a:t>unga</a:t>
            </a:r>
            <a:r>
              <a:rPr lang="en-US" dirty="0"/>
              <a:t> med </a:t>
            </a:r>
            <a:r>
              <a:rPr lang="en-US" dirty="0" err="1"/>
              <a:t>höga</a:t>
            </a:r>
            <a:r>
              <a:rPr lang="en-US" dirty="0"/>
              <a:t> </a:t>
            </a:r>
            <a:r>
              <a:rPr lang="en-US" dirty="0" err="1"/>
              <a:t>riskfaktorer</a:t>
            </a:r>
            <a:r>
              <a:rPr lang="en-US" dirty="0"/>
              <a:t>, </a:t>
            </a:r>
            <a:r>
              <a:rPr lang="en-US" dirty="0" err="1"/>
              <a:t>särskilt</a:t>
            </a:r>
            <a:r>
              <a:rPr lang="en-US" dirty="0"/>
              <a:t> de </a:t>
            </a:r>
            <a:r>
              <a:rPr lang="en-US" dirty="0" err="1"/>
              <a:t>i</a:t>
            </a:r>
            <a:r>
              <a:rPr lang="en-US" dirty="0"/>
              <a:t> </a:t>
            </a:r>
            <a:r>
              <a:rPr lang="en-US" dirty="0" err="1"/>
              <a:t>socioekonomisk</a:t>
            </a:r>
            <a:r>
              <a:rPr lang="en-US" dirty="0"/>
              <a:t> </a:t>
            </a:r>
            <a:r>
              <a:rPr lang="en-US" dirty="0" err="1"/>
              <a:t>utsatthet</a:t>
            </a:r>
            <a:r>
              <a:rPr lang="en-US" dirty="0"/>
              <a:t>. </a:t>
            </a:r>
            <a:r>
              <a:rPr lang="en-US" dirty="0" err="1"/>
              <a:t>Ungas</a:t>
            </a:r>
            <a:r>
              <a:rPr lang="en-US" dirty="0"/>
              <a:t> </a:t>
            </a:r>
            <a:r>
              <a:rPr lang="en-US" dirty="0" err="1"/>
              <a:t>livsvillkor</a:t>
            </a:r>
            <a:r>
              <a:rPr lang="en-US" dirty="0"/>
              <a:t> I Sverige </a:t>
            </a:r>
            <a:r>
              <a:rPr lang="en-US" dirty="0" err="1"/>
              <a:t>skiljer</a:t>
            </a:r>
            <a:r>
              <a:rPr lang="en-US" dirty="0"/>
              <a:t> sig </a:t>
            </a:r>
            <a:r>
              <a:rPr lang="en-US" dirty="0" err="1"/>
              <a:t>väsentligt</a:t>
            </a:r>
            <a:r>
              <a:rPr lang="en-US" dirty="0"/>
              <a:t> </a:t>
            </a:r>
            <a:r>
              <a:rPr lang="en-US" dirty="0" err="1"/>
              <a:t>åt</a:t>
            </a:r>
            <a:r>
              <a:rPr lang="en-US" dirty="0"/>
              <a:t>, </a:t>
            </a:r>
            <a:r>
              <a:rPr lang="en-US" dirty="0" err="1"/>
              <a:t>därför</a:t>
            </a:r>
            <a:r>
              <a:rPr lang="en-US" dirty="0"/>
              <a:t> </a:t>
            </a:r>
            <a:r>
              <a:rPr lang="en-US" dirty="0" err="1"/>
              <a:t>måste</a:t>
            </a:r>
            <a:r>
              <a:rPr lang="en-US" dirty="0"/>
              <a:t> </a:t>
            </a:r>
            <a:r>
              <a:rPr lang="en-US" dirty="0" err="1"/>
              <a:t>stödet</a:t>
            </a:r>
            <a:r>
              <a:rPr lang="en-US" dirty="0"/>
              <a:t> </a:t>
            </a:r>
            <a:r>
              <a:rPr lang="en-US" dirty="0" err="1"/>
              <a:t>anpassas</a:t>
            </a:r>
            <a:r>
              <a:rPr lang="en-US" dirty="0"/>
              <a:t> för </a:t>
            </a:r>
            <a:r>
              <a:rPr lang="en-US" dirty="0" err="1"/>
              <a:t>att</a:t>
            </a:r>
            <a:r>
              <a:rPr lang="en-US" dirty="0"/>
              <a:t> </a:t>
            </a:r>
            <a:r>
              <a:rPr lang="en-US" dirty="0" err="1"/>
              <a:t>nå</a:t>
            </a:r>
            <a:r>
              <a:rPr lang="en-US" dirty="0"/>
              <a:t> dem </a:t>
            </a:r>
            <a:r>
              <a:rPr lang="en-US" dirty="0" err="1"/>
              <a:t>som</a:t>
            </a:r>
            <a:r>
              <a:rPr lang="en-US" dirty="0"/>
              <a:t> </a:t>
            </a:r>
            <a:r>
              <a:rPr lang="en-US" dirty="0" err="1"/>
              <a:t>annars</a:t>
            </a:r>
            <a:r>
              <a:rPr lang="en-US" dirty="0"/>
              <a:t> </a:t>
            </a:r>
            <a:r>
              <a:rPr lang="en-US" dirty="0" err="1"/>
              <a:t>riskerar</a:t>
            </a:r>
            <a:r>
              <a:rPr lang="en-US" dirty="0"/>
              <a:t> </a:t>
            </a:r>
            <a:r>
              <a:rPr lang="en-US" dirty="0" err="1"/>
              <a:t>att</a:t>
            </a:r>
            <a:r>
              <a:rPr lang="en-US" dirty="0"/>
              <a:t> </a:t>
            </a:r>
            <a:r>
              <a:rPr lang="en-US" dirty="0" err="1"/>
              <a:t>falla</a:t>
            </a:r>
            <a:r>
              <a:rPr lang="en-US" dirty="0"/>
              <a:t> </a:t>
            </a:r>
            <a:r>
              <a:rPr lang="en-US" dirty="0" err="1"/>
              <a:t>utanför</a:t>
            </a:r>
            <a:r>
              <a:rPr lang="en-US" dirty="0"/>
              <a:t>. </a:t>
            </a:r>
            <a:endParaRPr lang="en-US" dirty="0">
              <a:solidFill>
                <a:srgbClr val="444444"/>
              </a:solidFill>
            </a:endParaRPr>
          </a:p>
          <a:p>
            <a:endParaRPr lang="en-US">
              <a:solidFill>
                <a:srgbClr val="444444"/>
              </a:solidFill>
            </a:endParaRPr>
          </a:p>
          <a:p>
            <a:r>
              <a:rPr lang="en-US" dirty="0" err="1"/>
              <a:t>Tryggt</a:t>
            </a:r>
            <a:r>
              <a:rPr lang="en-US" dirty="0"/>
              <a:t> </a:t>
            </a:r>
            <a:r>
              <a:rPr lang="en-US" dirty="0" err="1"/>
              <a:t>och</a:t>
            </a:r>
            <a:r>
              <a:rPr lang="en-US" dirty="0"/>
              <a:t> </a:t>
            </a:r>
            <a:r>
              <a:rPr lang="en-US" dirty="0" err="1"/>
              <a:t>säkert</a:t>
            </a:r>
            <a:r>
              <a:rPr lang="en-US" dirty="0"/>
              <a:t> </a:t>
            </a:r>
            <a:r>
              <a:rPr lang="en-US" dirty="0" err="1"/>
              <a:t>stöd</a:t>
            </a:r>
            <a:r>
              <a:rPr lang="en-US" dirty="0"/>
              <a:t> </a:t>
            </a:r>
            <a:r>
              <a:rPr lang="en-US" dirty="0" err="1"/>
              <a:t>kräver</a:t>
            </a:r>
            <a:r>
              <a:rPr lang="en-US" dirty="0"/>
              <a:t> </a:t>
            </a:r>
            <a:r>
              <a:rPr lang="en-US" dirty="0" err="1"/>
              <a:t>att</a:t>
            </a:r>
            <a:r>
              <a:rPr lang="en-US" dirty="0"/>
              <a:t> </a:t>
            </a:r>
            <a:r>
              <a:rPr lang="en-US" dirty="0" err="1"/>
              <a:t>insatser</a:t>
            </a:r>
            <a:r>
              <a:rPr lang="en-US" dirty="0"/>
              <a:t> </a:t>
            </a:r>
            <a:r>
              <a:rPr lang="en-US" dirty="0" err="1"/>
              <a:t>baseras</a:t>
            </a:r>
            <a:r>
              <a:rPr lang="en-US" dirty="0"/>
              <a:t> </a:t>
            </a:r>
            <a:r>
              <a:rPr lang="en-US" dirty="0" err="1"/>
              <a:t>på</a:t>
            </a:r>
            <a:r>
              <a:rPr lang="en-US" dirty="0"/>
              <a:t> </a:t>
            </a:r>
            <a:r>
              <a:rPr lang="en-US" dirty="0" err="1"/>
              <a:t>evidens</a:t>
            </a:r>
            <a:r>
              <a:rPr lang="en-US" dirty="0"/>
              <a:t> </a:t>
            </a:r>
            <a:r>
              <a:rPr lang="en-US" dirty="0" err="1"/>
              <a:t>och</a:t>
            </a:r>
            <a:r>
              <a:rPr lang="en-US" dirty="0"/>
              <a:t> </a:t>
            </a:r>
            <a:r>
              <a:rPr lang="en-US" dirty="0" err="1"/>
              <a:t>beprövad</a:t>
            </a:r>
            <a:r>
              <a:rPr lang="en-US" dirty="0"/>
              <a:t> </a:t>
            </a:r>
            <a:r>
              <a:rPr lang="en-US" dirty="0" err="1"/>
              <a:t>erfarenhet</a:t>
            </a:r>
            <a:r>
              <a:rPr lang="en-US" dirty="0"/>
              <a:t>, </a:t>
            </a:r>
            <a:r>
              <a:rPr lang="en-US" dirty="0" err="1"/>
              <a:t>och</a:t>
            </a:r>
            <a:r>
              <a:rPr lang="en-US" dirty="0"/>
              <a:t> </a:t>
            </a:r>
            <a:r>
              <a:rPr lang="en-US" dirty="0" err="1"/>
              <a:t>att</a:t>
            </a:r>
            <a:r>
              <a:rPr lang="en-US" dirty="0"/>
              <a:t> </a:t>
            </a:r>
            <a:r>
              <a:rPr lang="en-US" dirty="0" err="1"/>
              <a:t>metoder</a:t>
            </a:r>
            <a:r>
              <a:rPr lang="en-US" dirty="0"/>
              <a:t> </a:t>
            </a:r>
            <a:r>
              <a:rPr lang="en-US" dirty="0" err="1"/>
              <a:t>från</a:t>
            </a:r>
            <a:r>
              <a:rPr lang="en-US" dirty="0"/>
              <a:t> </a:t>
            </a:r>
            <a:r>
              <a:rPr lang="en-US" dirty="0" err="1"/>
              <a:t>exempelvis</a:t>
            </a:r>
            <a:r>
              <a:rPr lang="en-US" dirty="0"/>
              <a:t> WHO </a:t>
            </a:r>
            <a:r>
              <a:rPr lang="en-US" dirty="0" err="1"/>
              <a:t>och</a:t>
            </a:r>
            <a:r>
              <a:rPr lang="en-US" dirty="0"/>
              <a:t> </a:t>
            </a:r>
            <a:r>
              <a:rPr lang="en-US" dirty="0" err="1"/>
              <a:t>Socialstyrelsen</a:t>
            </a:r>
            <a:r>
              <a:rPr lang="en-US" dirty="0"/>
              <a:t> </a:t>
            </a:r>
            <a:r>
              <a:rPr lang="en-US" dirty="0" err="1"/>
              <a:t>används</a:t>
            </a:r>
            <a:r>
              <a:rPr lang="en-US" dirty="0"/>
              <a:t> </a:t>
            </a:r>
            <a:r>
              <a:rPr lang="en-US" dirty="0" err="1"/>
              <a:t>mer</a:t>
            </a:r>
            <a:r>
              <a:rPr lang="en-US" dirty="0"/>
              <a:t> </a:t>
            </a:r>
            <a:r>
              <a:rPr lang="en-US" dirty="0" err="1"/>
              <a:t>konsekvent</a:t>
            </a:r>
            <a:r>
              <a:rPr lang="en-US" dirty="0"/>
              <a:t>. </a:t>
            </a:r>
            <a:r>
              <a:rPr lang="en-US" dirty="0" err="1"/>
              <a:t>Samverkan</a:t>
            </a:r>
            <a:r>
              <a:rPr lang="en-US" dirty="0"/>
              <a:t> </a:t>
            </a:r>
            <a:r>
              <a:rPr lang="en-US" dirty="0" err="1"/>
              <a:t>mellan</a:t>
            </a:r>
            <a:r>
              <a:rPr lang="en-US" dirty="0"/>
              <a:t> </a:t>
            </a:r>
            <a:r>
              <a:rPr lang="en-US" dirty="0" err="1"/>
              <a:t>olika</a:t>
            </a:r>
            <a:r>
              <a:rPr lang="en-US" dirty="0"/>
              <a:t> </a:t>
            </a:r>
            <a:r>
              <a:rPr lang="en-US" dirty="0" err="1"/>
              <a:t>aktörer</a:t>
            </a:r>
            <a:r>
              <a:rPr lang="en-US" dirty="0"/>
              <a:t> </a:t>
            </a:r>
            <a:r>
              <a:rPr lang="en-US" dirty="0" err="1"/>
              <a:t>i</a:t>
            </a:r>
            <a:r>
              <a:rPr lang="en-US" dirty="0"/>
              <a:t> </a:t>
            </a:r>
            <a:r>
              <a:rPr lang="en-US" dirty="0" err="1"/>
              <a:t>lokalsamhället</a:t>
            </a:r>
            <a:r>
              <a:rPr lang="en-US" dirty="0"/>
              <a:t> </a:t>
            </a:r>
            <a:r>
              <a:rPr lang="en-US" dirty="0" err="1"/>
              <a:t>är</a:t>
            </a:r>
            <a:r>
              <a:rPr lang="en-US" dirty="0"/>
              <a:t> </a:t>
            </a:r>
            <a:r>
              <a:rPr lang="en-US" dirty="0" err="1"/>
              <a:t>särskilt</a:t>
            </a:r>
            <a:r>
              <a:rPr lang="en-US" dirty="0"/>
              <a:t> </a:t>
            </a:r>
            <a:r>
              <a:rPr lang="en-US" dirty="0" err="1"/>
              <a:t>viktig</a:t>
            </a:r>
            <a:r>
              <a:rPr lang="en-US" dirty="0"/>
              <a:t> för </a:t>
            </a:r>
            <a:r>
              <a:rPr lang="en-US" dirty="0" err="1"/>
              <a:t>att</a:t>
            </a:r>
            <a:r>
              <a:rPr lang="en-US" dirty="0"/>
              <a:t> </a:t>
            </a:r>
            <a:r>
              <a:rPr lang="en-US" dirty="0" err="1"/>
              <a:t>undvika</a:t>
            </a:r>
            <a:r>
              <a:rPr lang="en-US" dirty="0"/>
              <a:t> </a:t>
            </a:r>
            <a:r>
              <a:rPr lang="en-US" dirty="0" err="1"/>
              <a:t>att</a:t>
            </a:r>
            <a:r>
              <a:rPr lang="en-US" dirty="0"/>
              <a:t> </a:t>
            </a:r>
            <a:r>
              <a:rPr lang="en-US" dirty="0" err="1"/>
              <a:t>unga</a:t>
            </a:r>
            <a:r>
              <a:rPr lang="en-US" dirty="0"/>
              <a:t> </a:t>
            </a:r>
            <a:r>
              <a:rPr lang="en-US" dirty="0" err="1"/>
              <a:t>hamnar</a:t>
            </a:r>
            <a:r>
              <a:rPr lang="en-US" dirty="0"/>
              <a:t> </a:t>
            </a:r>
            <a:r>
              <a:rPr lang="en-US" dirty="0" err="1"/>
              <a:t>mellan</a:t>
            </a:r>
            <a:r>
              <a:rPr lang="en-US" dirty="0"/>
              <a:t> </a:t>
            </a:r>
            <a:r>
              <a:rPr lang="en-US" dirty="0" err="1"/>
              <a:t>stolarna</a:t>
            </a:r>
            <a:r>
              <a:rPr lang="en-US" dirty="0"/>
              <a:t>. </a:t>
            </a:r>
            <a:r>
              <a:rPr lang="en-US" dirty="0" err="1"/>
              <a:t>Både</a:t>
            </a:r>
            <a:r>
              <a:rPr lang="en-US" dirty="0"/>
              <a:t> </a:t>
            </a:r>
            <a:r>
              <a:rPr lang="en-US" dirty="0" err="1"/>
              <a:t>civilsamhället</a:t>
            </a:r>
            <a:r>
              <a:rPr lang="en-US" dirty="0"/>
              <a:t> </a:t>
            </a:r>
            <a:r>
              <a:rPr lang="en-US" dirty="0" err="1"/>
              <a:t>och</a:t>
            </a:r>
            <a:r>
              <a:rPr lang="en-US" dirty="0"/>
              <a:t> </a:t>
            </a:r>
            <a:r>
              <a:rPr lang="en-US" dirty="0" err="1"/>
              <a:t>offentlig</a:t>
            </a:r>
            <a:r>
              <a:rPr lang="en-US" dirty="0"/>
              <a:t> </a:t>
            </a:r>
            <a:r>
              <a:rPr lang="en-US" dirty="0" err="1"/>
              <a:t>sektor</a:t>
            </a:r>
            <a:r>
              <a:rPr lang="en-US" dirty="0"/>
              <a:t> </a:t>
            </a:r>
            <a:r>
              <a:rPr lang="en-US" dirty="0" err="1"/>
              <a:t>har</a:t>
            </a:r>
            <a:r>
              <a:rPr lang="en-US" dirty="0"/>
              <a:t> </a:t>
            </a:r>
            <a:r>
              <a:rPr lang="en-US" dirty="0" err="1"/>
              <a:t>ansvar</a:t>
            </a:r>
            <a:r>
              <a:rPr lang="en-US" dirty="0"/>
              <a:t> för </a:t>
            </a:r>
            <a:r>
              <a:rPr lang="en-US" dirty="0" err="1"/>
              <a:t>att</a:t>
            </a:r>
            <a:r>
              <a:rPr lang="en-US" dirty="0"/>
              <a:t> </a:t>
            </a:r>
            <a:r>
              <a:rPr lang="en-US" dirty="0" err="1"/>
              <a:t>utveckla</a:t>
            </a:r>
            <a:r>
              <a:rPr lang="en-US" dirty="0"/>
              <a:t> </a:t>
            </a:r>
            <a:r>
              <a:rPr lang="en-US" dirty="0" err="1"/>
              <a:t>nya</a:t>
            </a:r>
            <a:r>
              <a:rPr lang="en-US" dirty="0"/>
              <a:t>, </a:t>
            </a:r>
            <a:r>
              <a:rPr lang="en-US" dirty="0" err="1"/>
              <a:t>förebyggande</a:t>
            </a:r>
            <a:r>
              <a:rPr lang="en-US" dirty="0"/>
              <a:t> </a:t>
            </a:r>
            <a:r>
              <a:rPr lang="en-US" dirty="0" err="1"/>
              <a:t>stödformer</a:t>
            </a:r>
            <a:r>
              <a:rPr lang="en-US" dirty="0"/>
              <a:t> </a:t>
            </a:r>
            <a:r>
              <a:rPr lang="en-US" dirty="0" err="1"/>
              <a:t>som</a:t>
            </a:r>
            <a:r>
              <a:rPr lang="en-US" dirty="0"/>
              <a:t> </a:t>
            </a:r>
            <a:r>
              <a:rPr lang="en-US" dirty="0" err="1"/>
              <a:t>fyller</a:t>
            </a:r>
            <a:r>
              <a:rPr lang="en-US" dirty="0"/>
              <a:t> </a:t>
            </a:r>
            <a:r>
              <a:rPr lang="en-US" dirty="0" err="1"/>
              <a:t>luckorna</a:t>
            </a:r>
            <a:r>
              <a:rPr lang="en-US" dirty="0"/>
              <a:t> </a:t>
            </a:r>
            <a:r>
              <a:rPr lang="en-US" dirty="0" err="1"/>
              <a:t>mellan</a:t>
            </a:r>
            <a:r>
              <a:rPr lang="en-US" dirty="0"/>
              <a:t> </a:t>
            </a:r>
            <a:r>
              <a:rPr lang="en-US" dirty="0" err="1"/>
              <a:t>inget</a:t>
            </a:r>
            <a:r>
              <a:rPr lang="en-US" dirty="0"/>
              <a:t> </a:t>
            </a:r>
            <a:r>
              <a:rPr lang="en-US" dirty="0" err="1"/>
              <a:t>stöd</a:t>
            </a:r>
            <a:r>
              <a:rPr lang="en-US" dirty="0"/>
              <a:t> </a:t>
            </a:r>
            <a:r>
              <a:rPr lang="en-US" dirty="0" err="1"/>
              <a:t>och</a:t>
            </a:r>
            <a:r>
              <a:rPr lang="en-US" dirty="0"/>
              <a:t> </a:t>
            </a:r>
            <a:r>
              <a:rPr lang="en-US" dirty="0" err="1"/>
              <a:t>sjukvård</a:t>
            </a:r>
            <a:r>
              <a:rPr lang="en-US" dirty="0"/>
              <a:t>, </a:t>
            </a:r>
            <a:r>
              <a:rPr lang="en-US" dirty="0" err="1"/>
              <a:t>så</a:t>
            </a:r>
            <a:r>
              <a:rPr lang="en-US" dirty="0"/>
              <a:t> </a:t>
            </a:r>
            <a:r>
              <a:rPr lang="en-US" dirty="0" err="1"/>
              <a:t>att</a:t>
            </a:r>
            <a:r>
              <a:rPr lang="en-US" dirty="0"/>
              <a:t> </a:t>
            </a:r>
            <a:r>
              <a:rPr lang="en-US" dirty="0" err="1"/>
              <a:t>unga</a:t>
            </a:r>
            <a:r>
              <a:rPr lang="en-US" dirty="0"/>
              <a:t> </a:t>
            </a:r>
            <a:r>
              <a:rPr lang="en-US" dirty="0" err="1"/>
              <a:t>får</a:t>
            </a:r>
            <a:r>
              <a:rPr lang="en-US" dirty="0"/>
              <a:t> </a:t>
            </a:r>
            <a:r>
              <a:rPr lang="en-US" dirty="0" err="1"/>
              <a:t>hjälp</a:t>
            </a:r>
            <a:r>
              <a:rPr lang="en-US" dirty="0"/>
              <a:t> </a:t>
            </a:r>
            <a:r>
              <a:rPr lang="en-US" dirty="0" err="1"/>
              <a:t>i</a:t>
            </a:r>
            <a:r>
              <a:rPr lang="en-US" dirty="0"/>
              <a:t> </a:t>
            </a:r>
            <a:r>
              <a:rPr lang="en-US" dirty="0" err="1"/>
              <a:t>rätt</a:t>
            </a:r>
            <a:r>
              <a:rPr lang="en-US" dirty="0"/>
              <a:t> </a:t>
            </a:r>
            <a:r>
              <a:rPr lang="en-US" dirty="0" err="1"/>
              <a:t>tid</a:t>
            </a:r>
            <a:r>
              <a:rPr lang="en-US" dirty="0"/>
              <a:t>. </a:t>
            </a:r>
            <a:endParaRPr lang="en-US" dirty="0">
              <a:solidFill>
                <a:srgbClr val="444444"/>
              </a:solidFill>
            </a:endParaRPr>
          </a:p>
          <a:p>
            <a:endParaRPr lang="en-US">
              <a:solidFill>
                <a:srgbClr val="444444"/>
              </a:solidFill>
            </a:endParaRPr>
          </a:p>
          <a:p>
            <a:r>
              <a:rPr lang="en-US" dirty="0"/>
              <a:t>Det </a:t>
            </a:r>
            <a:r>
              <a:rPr lang="en-US" dirty="0" err="1"/>
              <a:t>är</a:t>
            </a:r>
            <a:r>
              <a:rPr lang="en-US" dirty="0"/>
              <a:t> </a:t>
            </a:r>
            <a:r>
              <a:rPr lang="en-US" dirty="0" err="1"/>
              <a:t>viktigt</a:t>
            </a:r>
            <a:r>
              <a:rPr lang="en-US" dirty="0"/>
              <a:t> </a:t>
            </a:r>
            <a:r>
              <a:rPr lang="en-US" dirty="0" err="1"/>
              <a:t>att</a:t>
            </a:r>
            <a:r>
              <a:rPr lang="en-US" dirty="0"/>
              <a:t> </a:t>
            </a:r>
            <a:r>
              <a:rPr lang="en-US" dirty="0" err="1"/>
              <a:t>utveckla</a:t>
            </a:r>
            <a:r>
              <a:rPr lang="en-US" dirty="0"/>
              <a:t> </a:t>
            </a:r>
            <a:r>
              <a:rPr lang="en-US" dirty="0" err="1"/>
              <a:t>metoder</a:t>
            </a:r>
            <a:r>
              <a:rPr lang="en-US" dirty="0"/>
              <a:t> </a:t>
            </a:r>
            <a:r>
              <a:rPr lang="en-US" dirty="0" err="1"/>
              <a:t>och</a:t>
            </a:r>
            <a:r>
              <a:rPr lang="en-US" dirty="0"/>
              <a:t> </a:t>
            </a:r>
            <a:r>
              <a:rPr lang="en-US" dirty="0" err="1"/>
              <a:t>arbetssätt</a:t>
            </a:r>
            <a:r>
              <a:rPr lang="en-US" dirty="0"/>
              <a:t> </a:t>
            </a:r>
            <a:r>
              <a:rPr lang="en-US" dirty="0" err="1"/>
              <a:t>som</a:t>
            </a:r>
            <a:r>
              <a:rPr lang="en-US" dirty="0"/>
              <a:t> </a:t>
            </a:r>
            <a:r>
              <a:rPr lang="en-US" dirty="0" err="1"/>
              <a:t>gör</a:t>
            </a:r>
            <a:r>
              <a:rPr lang="en-US" dirty="0"/>
              <a:t> </a:t>
            </a:r>
            <a:r>
              <a:rPr lang="en-US" dirty="0" err="1"/>
              <a:t>unga</a:t>
            </a:r>
            <a:r>
              <a:rPr lang="en-US" dirty="0"/>
              <a:t> </a:t>
            </a:r>
            <a:r>
              <a:rPr lang="en-US" dirty="0" err="1"/>
              <a:t>delaktiga</a:t>
            </a:r>
            <a:r>
              <a:rPr lang="en-US" dirty="0"/>
              <a:t> </a:t>
            </a:r>
            <a:r>
              <a:rPr lang="en-US" dirty="0" err="1"/>
              <a:t>i</a:t>
            </a:r>
            <a:r>
              <a:rPr lang="en-US" dirty="0"/>
              <a:t> </a:t>
            </a:r>
            <a:r>
              <a:rPr lang="en-US" dirty="0" err="1"/>
              <a:t>utformningen</a:t>
            </a:r>
            <a:r>
              <a:rPr lang="en-US" dirty="0"/>
              <a:t> av </a:t>
            </a:r>
            <a:r>
              <a:rPr lang="en-US" dirty="0" err="1"/>
              <a:t>stödinsatser</a:t>
            </a:r>
            <a:r>
              <a:rPr lang="en-US" dirty="0"/>
              <a:t>. Det </a:t>
            </a:r>
            <a:r>
              <a:rPr lang="en-US" dirty="0" err="1"/>
              <a:t>civila</a:t>
            </a:r>
            <a:r>
              <a:rPr lang="en-US" dirty="0"/>
              <a:t> </a:t>
            </a:r>
            <a:r>
              <a:rPr lang="en-US" dirty="0" err="1"/>
              <a:t>samhället</a:t>
            </a:r>
            <a:r>
              <a:rPr lang="en-US" dirty="0"/>
              <a:t>, med sin </a:t>
            </a:r>
            <a:r>
              <a:rPr lang="en-US" dirty="0" err="1"/>
              <a:t>erfarenhet</a:t>
            </a:r>
            <a:r>
              <a:rPr lang="en-US" dirty="0"/>
              <a:t> </a:t>
            </a:r>
            <a:r>
              <a:rPr lang="en-US" dirty="0" err="1"/>
              <a:t>och</a:t>
            </a:r>
            <a:r>
              <a:rPr lang="en-US" dirty="0"/>
              <a:t> </a:t>
            </a:r>
            <a:r>
              <a:rPr lang="en-US" dirty="0" err="1"/>
              <a:t>tillit</a:t>
            </a:r>
            <a:r>
              <a:rPr lang="en-US" dirty="0"/>
              <a:t> bland </a:t>
            </a:r>
            <a:r>
              <a:rPr lang="en-US" dirty="0" err="1"/>
              <a:t>unga</a:t>
            </a:r>
            <a:r>
              <a:rPr lang="en-US" dirty="0"/>
              <a:t>, </a:t>
            </a:r>
            <a:r>
              <a:rPr lang="en-US" dirty="0" err="1"/>
              <a:t>kan</a:t>
            </a:r>
            <a:r>
              <a:rPr lang="en-US" dirty="0"/>
              <a:t> </a:t>
            </a:r>
            <a:r>
              <a:rPr lang="en-US" dirty="0" err="1"/>
              <a:t>vara</a:t>
            </a:r>
            <a:r>
              <a:rPr lang="en-US" dirty="0"/>
              <a:t> </a:t>
            </a:r>
            <a:r>
              <a:rPr lang="en-US" dirty="0" err="1"/>
              <a:t>en</a:t>
            </a:r>
            <a:r>
              <a:rPr lang="en-US" dirty="0"/>
              <a:t> </a:t>
            </a:r>
            <a:r>
              <a:rPr lang="en-US" dirty="0" err="1"/>
              <a:t>viktig</a:t>
            </a:r>
            <a:r>
              <a:rPr lang="en-US" dirty="0"/>
              <a:t> </a:t>
            </a:r>
            <a:r>
              <a:rPr lang="en-US" dirty="0" err="1"/>
              <a:t>samarbetspart</a:t>
            </a:r>
            <a:r>
              <a:rPr lang="en-US" dirty="0"/>
              <a:t>. </a:t>
            </a:r>
            <a:r>
              <a:rPr lang="en-US" dirty="0" err="1"/>
              <a:t>Stödet</a:t>
            </a:r>
            <a:r>
              <a:rPr lang="en-US" dirty="0"/>
              <a:t> </a:t>
            </a:r>
            <a:r>
              <a:rPr lang="en-US" dirty="0" err="1"/>
              <a:t>måste</a:t>
            </a:r>
            <a:r>
              <a:rPr lang="en-US" dirty="0"/>
              <a:t> </a:t>
            </a:r>
            <a:r>
              <a:rPr lang="en-US" dirty="0" err="1"/>
              <a:t>anpassas</a:t>
            </a:r>
            <a:r>
              <a:rPr lang="en-US" dirty="0"/>
              <a:t> </a:t>
            </a:r>
            <a:r>
              <a:rPr lang="en-US" dirty="0" err="1"/>
              <a:t>efter</a:t>
            </a:r>
            <a:r>
              <a:rPr lang="en-US" dirty="0"/>
              <a:t> </a:t>
            </a:r>
            <a:r>
              <a:rPr lang="en-US" dirty="0" err="1"/>
              <a:t>ungas</a:t>
            </a:r>
            <a:r>
              <a:rPr lang="en-US" dirty="0"/>
              <a:t> </a:t>
            </a:r>
            <a:r>
              <a:rPr lang="en-US" dirty="0" err="1"/>
              <a:t>olika</a:t>
            </a:r>
            <a:r>
              <a:rPr lang="en-US" dirty="0"/>
              <a:t> </a:t>
            </a:r>
            <a:r>
              <a:rPr lang="en-US" dirty="0" err="1"/>
              <a:t>förutsättningar</a:t>
            </a:r>
            <a:r>
              <a:rPr lang="en-US" dirty="0"/>
              <a:t> </a:t>
            </a:r>
            <a:r>
              <a:rPr lang="en-US" dirty="0" err="1"/>
              <a:t>och</a:t>
            </a:r>
            <a:r>
              <a:rPr lang="en-US" dirty="0"/>
              <a:t> </a:t>
            </a:r>
            <a:r>
              <a:rPr lang="en-US" dirty="0" err="1"/>
              <a:t>medskapande</a:t>
            </a:r>
            <a:r>
              <a:rPr lang="en-US" dirty="0"/>
              <a:t> </a:t>
            </a:r>
            <a:r>
              <a:rPr lang="en-US" dirty="0" err="1"/>
              <a:t>bör</a:t>
            </a:r>
            <a:r>
              <a:rPr lang="en-US" dirty="0"/>
              <a:t> </a:t>
            </a:r>
            <a:r>
              <a:rPr lang="en-US" dirty="0" err="1"/>
              <a:t>användas</a:t>
            </a:r>
            <a:r>
              <a:rPr lang="en-US" dirty="0"/>
              <a:t> för </a:t>
            </a:r>
            <a:r>
              <a:rPr lang="en-US" dirty="0" err="1"/>
              <a:t>att</a:t>
            </a:r>
            <a:r>
              <a:rPr lang="en-US" dirty="0"/>
              <a:t> </a:t>
            </a:r>
            <a:r>
              <a:rPr lang="en-US" dirty="0" err="1"/>
              <a:t>skapa</a:t>
            </a:r>
            <a:r>
              <a:rPr lang="en-US" dirty="0"/>
              <a:t> </a:t>
            </a:r>
            <a:r>
              <a:rPr lang="en-US" dirty="0" err="1"/>
              <a:t>insatser</a:t>
            </a:r>
            <a:r>
              <a:rPr lang="en-US" dirty="0"/>
              <a:t> </a:t>
            </a:r>
            <a:r>
              <a:rPr lang="en-US" dirty="0" err="1"/>
              <a:t>som</a:t>
            </a:r>
            <a:r>
              <a:rPr lang="en-US" dirty="0"/>
              <a:t> </a:t>
            </a:r>
            <a:r>
              <a:rPr lang="en-US" dirty="0" err="1"/>
              <a:t>verkligen</a:t>
            </a:r>
            <a:r>
              <a:rPr lang="en-US" dirty="0"/>
              <a:t> </a:t>
            </a:r>
            <a:r>
              <a:rPr lang="en-US" dirty="0" err="1"/>
              <a:t>svarar</a:t>
            </a:r>
            <a:r>
              <a:rPr lang="en-US" dirty="0"/>
              <a:t> mot </a:t>
            </a:r>
            <a:r>
              <a:rPr lang="en-US" dirty="0" err="1"/>
              <a:t>deras</a:t>
            </a:r>
            <a:r>
              <a:rPr lang="en-US" dirty="0"/>
              <a:t> </a:t>
            </a:r>
            <a:r>
              <a:rPr lang="en-US" dirty="0" err="1"/>
              <a:t>behov</a:t>
            </a:r>
            <a:r>
              <a:rPr lang="en-US" dirty="0"/>
              <a:t>. </a:t>
            </a:r>
            <a:r>
              <a:rPr lang="en-US" dirty="0" err="1"/>
              <a:t>När</a:t>
            </a:r>
            <a:r>
              <a:rPr lang="en-US" dirty="0"/>
              <a:t> </a:t>
            </a:r>
            <a:r>
              <a:rPr lang="en-US" dirty="0" err="1"/>
              <a:t>unga</a:t>
            </a:r>
            <a:r>
              <a:rPr lang="en-US" dirty="0"/>
              <a:t> </a:t>
            </a:r>
            <a:r>
              <a:rPr lang="en-US" dirty="0" err="1"/>
              <a:t>inte</a:t>
            </a:r>
            <a:r>
              <a:rPr lang="en-US" dirty="0"/>
              <a:t> </a:t>
            </a:r>
            <a:r>
              <a:rPr lang="en-US" dirty="0" err="1"/>
              <a:t>får</a:t>
            </a:r>
            <a:r>
              <a:rPr lang="en-US" dirty="0"/>
              <a:t> </a:t>
            </a:r>
            <a:r>
              <a:rPr lang="en-US" dirty="0" err="1"/>
              <a:t>vara</a:t>
            </a:r>
            <a:r>
              <a:rPr lang="en-US" dirty="0"/>
              <a:t> med </a:t>
            </a:r>
            <a:r>
              <a:rPr lang="en-US" dirty="0" err="1"/>
              <a:t>och</a:t>
            </a:r>
            <a:r>
              <a:rPr lang="en-US" dirty="0"/>
              <a:t> </a:t>
            </a:r>
            <a:r>
              <a:rPr lang="en-US" dirty="0" err="1"/>
              <a:t>påverka</a:t>
            </a:r>
            <a:r>
              <a:rPr lang="en-US" dirty="0"/>
              <a:t> </a:t>
            </a:r>
            <a:r>
              <a:rPr lang="en-US" dirty="0" err="1"/>
              <a:t>riskerar</a:t>
            </a:r>
            <a:r>
              <a:rPr lang="en-US" dirty="0"/>
              <a:t> </a:t>
            </a:r>
            <a:r>
              <a:rPr lang="en-US" dirty="0" err="1"/>
              <a:t>insatserna</a:t>
            </a:r>
            <a:r>
              <a:rPr lang="en-US" dirty="0"/>
              <a:t> </a:t>
            </a:r>
            <a:r>
              <a:rPr lang="en-US" dirty="0" err="1"/>
              <a:t>att</a:t>
            </a:r>
            <a:r>
              <a:rPr lang="en-US" dirty="0"/>
              <a:t> </a:t>
            </a:r>
            <a:r>
              <a:rPr lang="en-US" dirty="0" err="1"/>
              <a:t>bli</a:t>
            </a:r>
            <a:r>
              <a:rPr lang="en-US" dirty="0"/>
              <a:t> </a:t>
            </a:r>
            <a:r>
              <a:rPr lang="en-US" dirty="0" err="1"/>
              <a:t>ineffektiva</a:t>
            </a:r>
            <a:r>
              <a:rPr lang="en-US" dirty="0"/>
              <a:t> </a:t>
            </a:r>
            <a:r>
              <a:rPr lang="en-US" dirty="0" err="1"/>
              <a:t>och</a:t>
            </a:r>
            <a:r>
              <a:rPr lang="en-US" dirty="0"/>
              <a:t> </a:t>
            </a:r>
            <a:r>
              <a:rPr lang="en-US" dirty="0" err="1"/>
              <a:t>inte</a:t>
            </a:r>
            <a:r>
              <a:rPr lang="en-US" dirty="0"/>
              <a:t> </a:t>
            </a:r>
            <a:r>
              <a:rPr lang="en-US" dirty="0" err="1"/>
              <a:t>nå</a:t>
            </a:r>
            <a:r>
              <a:rPr lang="en-US" dirty="0"/>
              <a:t> </a:t>
            </a:r>
            <a:r>
              <a:rPr lang="en-US" dirty="0" err="1"/>
              <a:t>fram</a:t>
            </a:r>
            <a:r>
              <a:rPr lang="en-US" dirty="0"/>
              <a:t> - </a:t>
            </a:r>
            <a:r>
              <a:rPr lang="en-US" dirty="0" err="1"/>
              <a:t>särskilt</a:t>
            </a:r>
            <a:r>
              <a:rPr lang="en-US" dirty="0"/>
              <a:t> I </a:t>
            </a:r>
            <a:r>
              <a:rPr lang="en-US" dirty="0" err="1"/>
              <a:t>frågor</a:t>
            </a:r>
            <a:r>
              <a:rPr lang="en-US" dirty="0"/>
              <a:t> om </a:t>
            </a:r>
            <a:r>
              <a:rPr lang="en-US" dirty="0" err="1"/>
              <a:t>psykisk</a:t>
            </a:r>
            <a:r>
              <a:rPr lang="en-US" dirty="0"/>
              <a:t> </a:t>
            </a:r>
            <a:r>
              <a:rPr lang="en-US" dirty="0" err="1"/>
              <a:t>hälsa</a:t>
            </a:r>
            <a:r>
              <a:rPr lang="en-US" dirty="0"/>
              <a:t> - </a:t>
            </a:r>
            <a:r>
              <a:rPr lang="en-US" dirty="0" err="1"/>
              <a:t>där</a:t>
            </a:r>
            <a:r>
              <a:rPr lang="en-US" dirty="0"/>
              <a:t> </a:t>
            </a:r>
            <a:r>
              <a:rPr lang="en-US" dirty="0" err="1"/>
              <a:t>konsekvenserna</a:t>
            </a:r>
            <a:r>
              <a:rPr lang="en-US" dirty="0"/>
              <a:t> </a:t>
            </a:r>
            <a:r>
              <a:rPr lang="en-US" dirty="0" err="1"/>
              <a:t>kan</a:t>
            </a:r>
            <a:r>
              <a:rPr lang="en-US" dirty="0"/>
              <a:t> </a:t>
            </a:r>
            <a:r>
              <a:rPr lang="en-US" dirty="0" err="1"/>
              <a:t>vara</a:t>
            </a:r>
            <a:r>
              <a:rPr lang="en-US" dirty="0"/>
              <a:t> </a:t>
            </a:r>
            <a:r>
              <a:rPr lang="en-US" dirty="0" err="1"/>
              <a:t>allvarliga</a:t>
            </a:r>
            <a:r>
              <a:rPr lang="en-US" dirty="0"/>
              <a:t>.</a:t>
            </a:r>
            <a:endParaRPr lang="en-US" dirty="0">
              <a:solidFill>
                <a:srgbClr val="444444"/>
              </a:solidFill>
            </a:endParaRPr>
          </a:p>
          <a:p>
            <a:endParaRPr lang="en-US" dirty="0">
              <a:solidFill>
                <a:srgbClr val="444444"/>
              </a:solidFill>
            </a:endParaRPr>
          </a:p>
        </p:txBody>
      </p:sp>
      <p:sp>
        <p:nvSpPr>
          <p:cNvPr id="4" name="Platshållare för bildnummer 3"/>
          <p:cNvSpPr>
            <a:spLocks noGrp="1"/>
          </p:cNvSpPr>
          <p:nvPr>
            <p:ph type="sldNum" sz="quarter" idx="5"/>
          </p:nvPr>
        </p:nvSpPr>
        <p:spPr/>
        <p:txBody>
          <a:bodyPr/>
          <a:lstStyle/>
          <a:p>
            <a:fld id="{550A7B76-C6BA-485B-B88F-EE08D1ABD36C}" type="slidenum">
              <a:rPr lang="sv-SE" smtClean="0"/>
              <a:t>5</a:t>
            </a:fld>
            <a:endParaRPr lang="sv-SE"/>
          </a:p>
        </p:txBody>
      </p:sp>
    </p:spTree>
    <p:extLst>
      <p:ext uri="{BB962C8B-B14F-4D97-AF65-F5344CB8AC3E}">
        <p14:creationId xmlns:p14="http://schemas.microsoft.com/office/powerpoint/2010/main" val="66528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Slide 2,  </a:t>
            </a:r>
            <a:r>
              <a:rPr lang="en-US" err="1">
                <a:ea typeface="Calibri"/>
                <a:cs typeface="Calibri"/>
              </a:rPr>
              <a:t>ett</a:t>
            </a:r>
            <a:r>
              <a:rPr lang="en-US" dirty="0">
                <a:ea typeface="Calibri"/>
                <a:cs typeface="Calibri"/>
              </a:rPr>
              <a:t> </a:t>
            </a:r>
            <a:r>
              <a:rPr lang="en-US" err="1">
                <a:ea typeface="Calibri"/>
                <a:cs typeface="Calibri"/>
              </a:rPr>
              <a:t>sätt</a:t>
            </a:r>
            <a:r>
              <a:rPr lang="en-US" dirty="0">
                <a:ea typeface="Calibri"/>
                <a:cs typeface="Calibri"/>
              </a:rPr>
              <a:t> </a:t>
            </a:r>
            <a:r>
              <a:rPr lang="en-US" err="1">
                <a:ea typeface="Calibri"/>
                <a:cs typeface="Calibri"/>
              </a:rPr>
              <a:t>att</a:t>
            </a:r>
            <a:r>
              <a:rPr lang="en-US" dirty="0">
                <a:ea typeface="Calibri"/>
                <a:cs typeface="Calibri"/>
              </a:rPr>
              <a:t> </a:t>
            </a:r>
            <a:r>
              <a:rPr lang="en-US" err="1">
                <a:ea typeface="Calibri"/>
                <a:cs typeface="Calibri"/>
              </a:rPr>
              <a:t>knyta</a:t>
            </a:r>
            <a:r>
              <a:rPr lang="en-US" dirty="0">
                <a:ea typeface="Calibri"/>
                <a:cs typeface="Calibri"/>
              </a:rPr>
              <a:t> </a:t>
            </a:r>
            <a:r>
              <a:rPr lang="en-US" err="1">
                <a:ea typeface="Calibri"/>
                <a:cs typeface="Calibri"/>
              </a:rPr>
              <a:t>ihop</a:t>
            </a:r>
            <a:r>
              <a:rPr lang="en-US" dirty="0">
                <a:ea typeface="Calibri"/>
                <a:cs typeface="Calibri"/>
              </a:rPr>
              <a:t> </a:t>
            </a:r>
            <a:r>
              <a:rPr lang="en-US" err="1">
                <a:ea typeface="Calibri"/>
                <a:cs typeface="Calibri"/>
              </a:rPr>
              <a:t>säcken</a:t>
            </a:r>
            <a:r>
              <a:rPr lang="en-US" dirty="0">
                <a:ea typeface="Calibri"/>
                <a:cs typeface="Calibri"/>
              </a:rPr>
              <a:t> </a:t>
            </a:r>
            <a:endParaRPr lang="en-US" dirty="0"/>
          </a:p>
          <a:p>
            <a:endParaRPr lang="en-US" dirty="0">
              <a:ea typeface="Calibri"/>
              <a:cs typeface="+mn-lt"/>
            </a:endParaRPr>
          </a:p>
          <a:p>
            <a:r>
              <a:rPr lang="en-US" dirty="0">
                <a:ea typeface="Calibri"/>
                <a:cs typeface="+mn-lt"/>
              </a:rPr>
              <a:t>För </a:t>
            </a:r>
            <a:r>
              <a:rPr lang="en-US" dirty="0" err="1">
                <a:ea typeface="Calibri"/>
                <a:cs typeface="+mn-lt"/>
              </a:rPr>
              <a:t>att</a:t>
            </a:r>
            <a:r>
              <a:rPr lang="en-US" dirty="0">
                <a:ea typeface="Calibri"/>
                <a:cs typeface="+mn-lt"/>
              </a:rPr>
              <a:t> </a:t>
            </a:r>
            <a:r>
              <a:rPr lang="en-US" dirty="0" err="1">
                <a:ea typeface="Calibri"/>
                <a:cs typeface="+mn-lt"/>
              </a:rPr>
              <a:t>summera</a:t>
            </a:r>
            <a:r>
              <a:rPr lang="en-US" dirty="0">
                <a:ea typeface="Calibri"/>
                <a:cs typeface="+mn-lt"/>
              </a:rPr>
              <a:t> </a:t>
            </a:r>
            <a:r>
              <a:rPr lang="en-US" dirty="0" err="1">
                <a:ea typeface="Calibri"/>
                <a:cs typeface="+mn-lt"/>
              </a:rPr>
              <a:t>bekräftar</a:t>
            </a:r>
            <a:r>
              <a:rPr lang="en-US" dirty="0">
                <a:ea typeface="Calibri"/>
                <a:cs typeface="+mn-lt"/>
              </a:rPr>
              <a:t> </a:t>
            </a:r>
            <a:r>
              <a:rPr lang="en-US" dirty="0" err="1">
                <a:ea typeface="Calibri"/>
                <a:cs typeface="+mn-lt"/>
              </a:rPr>
              <a:t>vår</a:t>
            </a:r>
            <a:r>
              <a:rPr lang="en-US" dirty="0">
                <a:ea typeface="Calibri"/>
                <a:cs typeface="+mn-lt"/>
              </a:rPr>
              <a:t> rapport, </a:t>
            </a:r>
            <a:r>
              <a:rPr lang="en-US" dirty="0" err="1">
                <a:solidFill>
                  <a:srgbClr val="333333"/>
                </a:solidFill>
              </a:rPr>
              <a:t>baserad</a:t>
            </a:r>
            <a:r>
              <a:rPr lang="en-US" dirty="0">
                <a:solidFill>
                  <a:srgbClr val="333333"/>
                </a:solidFill>
              </a:rPr>
              <a:t> </a:t>
            </a:r>
            <a:r>
              <a:rPr lang="en-US" dirty="0" err="1">
                <a:solidFill>
                  <a:srgbClr val="333333"/>
                </a:solidFill>
              </a:rPr>
              <a:t>på</a:t>
            </a:r>
            <a:r>
              <a:rPr lang="en-US" dirty="0">
                <a:solidFill>
                  <a:srgbClr val="333333"/>
                </a:solidFill>
              </a:rPr>
              <a:t> </a:t>
            </a:r>
            <a:r>
              <a:rPr lang="en-US" dirty="0" err="1">
                <a:solidFill>
                  <a:srgbClr val="333333"/>
                </a:solidFill>
              </a:rPr>
              <a:t>undersökning</a:t>
            </a:r>
            <a:r>
              <a:rPr lang="en-US" dirty="0">
                <a:solidFill>
                  <a:srgbClr val="333333"/>
                </a:solidFill>
              </a:rPr>
              <a:t> bland 18–27 </a:t>
            </a:r>
            <a:r>
              <a:rPr lang="en-US" dirty="0" err="1">
                <a:solidFill>
                  <a:srgbClr val="333333"/>
                </a:solidFill>
              </a:rPr>
              <a:t>åringar</a:t>
            </a:r>
            <a:r>
              <a:rPr lang="en-US" dirty="0">
                <a:solidFill>
                  <a:srgbClr val="333333"/>
                </a:solidFill>
              </a:rPr>
              <a:t>, </a:t>
            </a:r>
            <a:r>
              <a:rPr lang="en-US" dirty="0" err="1">
                <a:solidFill>
                  <a:srgbClr val="333333"/>
                </a:solidFill>
              </a:rPr>
              <a:t>bilden</a:t>
            </a:r>
            <a:r>
              <a:rPr lang="en-US" dirty="0">
                <a:solidFill>
                  <a:srgbClr val="333333"/>
                </a:solidFill>
              </a:rPr>
              <a:t> </a:t>
            </a:r>
            <a:r>
              <a:rPr lang="en-US" dirty="0" err="1">
                <a:solidFill>
                  <a:srgbClr val="333333"/>
                </a:solidFill>
              </a:rPr>
              <a:t>att</a:t>
            </a:r>
            <a:r>
              <a:rPr lang="en-US" dirty="0">
                <a:solidFill>
                  <a:srgbClr val="333333"/>
                </a:solidFill>
              </a:rPr>
              <a:t> </a:t>
            </a:r>
            <a:r>
              <a:rPr lang="en-US" dirty="0" err="1">
                <a:solidFill>
                  <a:srgbClr val="333333"/>
                </a:solidFill>
              </a:rPr>
              <a:t>ungas</a:t>
            </a:r>
            <a:r>
              <a:rPr lang="en-US" dirty="0">
                <a:solidFill>
                  <a:srgbClr val="333333"/>
                </a:solidFill>
              </a:rPr>
              <a:t> </a:t>
            </a:r>
            <a:r>
              <a:rPr lang="en-US" dirty="0" err="1">
                <a:solidFill>
                  <a:srgbClr val="333333"/>
                </a:solidFill>
              </a:rPr>
              <a:t>självrapporterade</a:t>
            </a:r>
            <a:r>
              <a:rPr lang="en-US" dirty="0">
                <a:solidFill>
                  <a:srgbClr val="333333"/>
                </a:solidFill>
              </a:rPr>
              <a:t> </a:t>
            </a:r>
            <a:r>
              <a:rPr lang="en-US" dirty="0" err="1">
                <a:solidFill>
                  <a:srgbClr val="333333"/>
                </a:solidFill>
              </a:rPr>
              <a:t>psykiska</a:t>
            </a:r>
            <a:r>
              <a:rPr lang="en-US" dirty="0">
                <a:solidFill>
                  <a:srgbClr val="333333"/>
                </a:solidFill>
              </a:rPr>
              <a:t> </a:t>
            </a:r>
            <a:r>
              <a:rPr lang="en-US" dirty="0" err="1">
                <a:solidFill>
                  <a:srgbClr val="333333"/>
                </a:solidFill>
              </a:rPr>
              <a:t>besvär</a:t>
            </a:r>
            <a:r>
              <a:rPr lang="en-US" dirty="0">
                <a:solidFill>
                  <a:srgbClr val="333333"/>
                </a:solidFill>
              </a:rPr>
              <a:t> </a:t>
            </a:r>
            <a:r>
              <a:rPr lang="en-US" dirty="0" err="1">
                <a:solidFill>
                  <a:srgbClr val="333333"/>
                </a:solidFill>
              </a:rPr>
              <a:t>och</a:t>
            </a:r>
            <a:r>
              <a:rPr lang="en-US" dirty="0">
                <a:solidFill>
                  <a:srgbClr val="333333"/>
                </a:solidFill>
              </a:rPr>
              <a:t> </a:t>
            </a:r>
            <a:r>
              <a:rPr lang="en-US" dirty="0" err="1">
                <a:solidFill>
                  <a:srgbClr val="333333"/>
                </a:solidFill>
              </a:rPr>
              <a:t>ohälsa</a:t>
            </a:r>
            <a:r>
              <a:rPr lang="en-US" dirty="0">
                <a:solidFill>
                  <a:srgbClr val="333333"/>
                </a:solidFill>
              </a:rPr>
              <a:t> </a:t>
            </a:r>
            <a:r>
              <a:rPr lang="en-US" dirty="0" err="1">
                <a:solidFill>
                  <a:srgbClr val="333333"/>
                </a:solidFill>
              </a:rPr>
              <a:t>är</a:t>
            </a:r>
            <a:r>
              <a:rPr lang="en-US" dirty="0">
                <a:solidFill>
                  <a:srgbClr val="333333"/>
                </a:solidFill>
              </a:rPr>
              <a:t> </a:t>
            </a:r>
            <a:r>
              <a:rPr lang="en-US" dirty="0" err="1">
                <a:solidFill>
                  <a:srgbClr val="333333"/>
                </a:solidFill>
              </a:rPr>
              <a:t>hög</a:t>
            </a:r>
            <a:r>
              <a:rPr lang="en-US" dirty="0">
                <a:solidFill>
                  <a:srgbClr val="333333"/>
                </a:solidFill>
              </a:rPr>
              <a:t>, </a:t>
            </a:r>
            <a:r>
              <a:rPr lang="en-US" dirty="0" err="1">
                <a:solidFill>
                  <a:srgbClr val="333333"/>
                </a:solidFill>
              </a:rPr>
              <a:t>att</a:t>
            </a:r>
            <a:r>
              <a:rPr lang="en-US" dirty="0">
                <a:solidFill>
                  <a:srgbClr val="333333"/>
                </a:solidFill>
              </a:rPr>
              <a:t> den </a:t>
            </a:r>
            <a:r>
              <a:rPr lang="en-US" dirty="0" err="1">
                <a:solidFill>
                  <a:srgbClr val="333333"/>
                </a:solidFill>
              </a:rPr>
              <a:t>begränsar</a:t>
            </a:r>
            <a:r>
              <a:rPr lang="en-US" dirty="0">
                <a:solidFill>
                  <a:srgbClr val="333333"/>
                </a:solidFill>
              </a:rPr>
              <a:t> </a:t>
            </a:r>
            <a:r>
              <a:rPr lang="en-US" dirty="0" err="1">
                <a:solidFill>
                  <a:srgbClr val="333333"/>
                </a:solidFill>
              </a:rPr>
              <a:t>livet</a:t>
            </a:r>
            <a:r>
              <a:rPr lang="en-US" dirty="0">
                <a:solidFill>
                  <a:srgbClr val="333333"/>
                </a:solidFill>
              </a:rPr>
              <a:t> </a:t>
            </a:r>
            <a:r>
              <a:rPr lang="en-US" dirty="0" err="1">
                <a:solidFill>
                  <a:srgbClr val="333333"/>
                </a:solidFill>
              </a:rPr>
              <a:t>på</a:t>
            </a:r>
            <a:r>
              <a:rPr lang="en-US" dirty="0">
                <a:solidFill>
                  <a:srgbClr val="333333"/>
                </a:solidFill>
              </a:rPr>
              <a:t> </a:t>
            </a:r>
            <a:r>
              <a:rPr lang="en-US" dirty="0" err="1">
                <a:solidFill>
                  <a:srgbClr val="333333"/>
                </a:solidFill>
              </a:rPr>
              <a:t>olika</a:t>
            </a:r>
            <a:r>
              <a:rPr lang="en-US" dirty="0">
                <a:solidFill>
                  <a:srgbClr val="333333"/>
                </a:solidFill>
              </a:rPr>
              <a:t> </a:t>
            </a:r>
            <a:r>
              <a:rPr lang="en-US" dirty="0" err="1">
                <a:solidFill>
                  <a:srgbClr val="333333"/>
                </a:solidFill>
              </a:rPr>
              <a:t>sätt</a:t>
            </a:r>
            <a:r>
              <a:rPr lang="en-US" dirty="0">
                <a:solidFill>
                  <a:srgbClr val="333333"/>
                </a:solidFill>
              </a:rPr>
              <a:t> </a:t>
            </a:r>
            <a:r>
              <a:rPr lang="en-US" dirty="0" err="1">
                <a:solidFill>
                  <a:srgbClr val="333333"/>
                </a:solidFill>
              </a:rPr>
              <a:t>och</a:t>
            </a:r>
            <a:r>
              <a:rPr lang="en-US" dirty="0">
                <a:solidFill>
                  <a:srgbClr val="333333"/>
                </a:solidFill>
              </a:rPr>
              <a:t> </a:t>
            </a:r>
            <a:r>
              <a:rPr lang="en-US" dirty="0" err="1">
                <a:solidFill>
                  <a:srgbClr val="333333"/>
                </a:solidFill>
              </a:rPr>
              <a:t>att</a:t>
            </a:r>
            <a:r>
              <a:rPr lang="en-US" dirty="0">
                <a:solidFill>
                  <a:srgbClr val="333333"/>
                </a:solidFill>
              </a:rPr>
              <a:t> </a:t>
            </a:r>
            <a:r>
              <a:rPr lang="en-US" dirty="0" err="1">
                <a:solidFill>
                  <a:srgbClr val="333333"/>
                </a:solidFill>
              </a:rPr>
              <a:t>många</a:t>
            </a:r>
            <a:r>
              <a:rPr lang="en-US" dirty="0">
                <a:solidFill>
                  <a:srgbClr val="333333"/>
                </a:solidFill>
              </a:rPr>
              <a:t> </a:t>
            </a:r>
            <a:r>
              <a:rPr lang="en-US" dirty="0" err="1">
                <a:solidFill>
                  <a:srgbClr val="333333"/>
                </a:solidFill>
              </a:rPr>
              <a:t>har</a:t>
            </a:r>
            <a:r>
              <a:rPr lang="en-US" dirty="0">
                <a:solidFill>
                  <a:srgbClr val="333333"/>
                </a:solidFill>
              </a:rPr>
              <a:t> </a:t>
            </a:r>
            <a:r>
              <a:rPr lang="en-US" dirty="0" err="1">
                <a:solidFill>
                  <a:srgbClr val="333333"/>
                </a:solidFill>
              </a:rPr>
              <a:t>sökt</a:t>
            </a:r>
            <a:r>
              <a:rPr lang="en-US" dirty="0">
                <a:solidFill>
                  <a:srgbClr val="333333"/>
                </a:solidFill>
              </a:rPr>
              <a:t> </a:t>
            </a:r>
            <a:r>
              <a:rPr lang="en-US" dirty="0" err="1">
                <a:solidFill>
                  <a:srgbClr val="333333"/>
                </a:solidFill>
              </a:rPr>
              <a:t>hjälp</a:t>
            </a:r>
            <a:r>
              <a:rPr lang="en-US" dirty="0">
                <a:solidFill>
                  <a:srgbClr val="333333"/>
                </a:solidFill>
              </a:rPr>
              <a:t> </a:t>
            </a:r>
            <a:r>
              <a:rPr lang="en-US" dirty="0" err="1">
                <a:solidFill>
                  <a:srgbClr val="333333"/>
                </a:solidFill>
              </a:rPr>
              <a:t>på</a:t>
            </a:r>
            <a:r>
              <a:rPr lang="en-US" dirty="0">
                <a:solidFill>
                  <a:srgbClr val="333333"/>
                </a:solidFill>
              </a:rPr>
              <a:t> </a:t>
            </a:r>
            <a:r>
              <a:rPr lang="en-US" dirty="0" err="1">
                <a:solidFill>
                  <a:srgbClr val="333333"/>
                </a:solidFill>
              </a:rPr>
              <a:t>grund</a:t>
            </a:r>
            <a:r>
              <a:rPr lang="en-US" dirty="0">
                <a:solidFill>
                  <a:srgbClr val="333333"/>
                </a:solidFill>
              </a:rPr>
              <a:t> av </a:t>
            </a:r>
            <a:r>
              <a:rPr lang="en-US" dirty="0" err="1">
                <a:solidFill>
                  <a:srgbClr val="333333"/>
                </a:solidFill>
              </a:rPr>
              <a:t>detta</a:t>
            </a:r>
            <a:r>
              <a:rPr lang="en-US" dirty="0">
                <a:solidFill>
                  <a:srgbClr val="333333"/>
                </a:solidFill>
              </a:rPr>
              <a:t>. </a:t>
            </a:r>
            <a:r>
              <a:rPr lang="en-US" dirty="0" err="1">
                <a:solidFill>
                  <a:srgbClr val="333333"/>
                </a:solidFill>
              </a:rPr>
              <a:t>Samtidigt</a:t>
            </a:r>
            <a:r>
              <a:rPr lang="en-US" dirty="0">
                <a:solidFill>
                  <a:srgbClr val="333333"/>
                </a:solidFill>
              </a:rPr>
              <a:t> </a:t>
            </a:r>
            <a:r>
              <a:rPr lang="en-US" dirty="0" err="1">
                <a:solidFill>
                  <a:srgbClr val="333333"/>
                </a:solidFill>
              </a:rPr>
              <a:t>uttrycker</a:t>
            </a:r>
            <a:r>
              <a:rPr lang="en-US" dirty="0">
                <a:solidFill>
                  <a:srgbClr val="333333"/>
                </a:solidFill>
              </a:rPr>
              <a:t> </a:t>
            </a:r>
            <a:r>
              <a:rPr lang="en-US" dirty="0" err="1">
                <a:solidFill>
                  <a:srgbClr val="333333"/>
                </a:solidFill>
              </a:rPr>
              <a:t>unga</a:t>
            </a:r>
            <a:r>
              <a:rPr lang="en-US" dirty="0">
                <a:solidFill>
                  <a:srgbClr val="333333"/>
                </a:solidFill>
              </a:rPr>
              <a:t> </a:t>
            </a:r>
            <a:r>
              <a:rPr lang="en-US" dirty="0" err="1">
                <a:solidFill>
                  <a:srgbClr val="333333"/>
                </a:solidFill>
              </a:rPr>
              <a:t>att</a:t>
            </a:r>
            <a:r>
              <a:rPr lang="en-US" dirty="0">
                <a:solidFill>
                  <a:srgbClr val="333333"/>
                </a:solidFill>
              </a:rPr>
              <a:t> </a:t>
            </a:r>
            <a:r>
              <a:rPr lang="en-US" dirty="0" err="1">
                <a:solidFill>
                  <a:srgbClr val="333333"/>
                </a:solidFill>
              </a:rPr>
              <a:t>samhället</a:t>
            </a:r>
            <a:r>
              <a:rPr lang="en-US" dirty="0">
                <a:solidFill>
                  <a:srgbClr val="333333"/>
                </a:solidFill>
              </a:rPr>
              <a:t> </a:t>
            </a:r>
            <a:r>
              <a:rPr lang="en-US" dirty="0" err="1">
                <a:solidFill>
                  <a:srgbClr val="333333"/>
                </a:solidFill>
              </a:rPr>
              <a:t>inte</a:t>
            </a:r>
            <a:r>
              <a:rPr lang="en-US" dirty="0">
                <a:solidFill>
                  <a:srgbClr val="333333"/>
                </a:solidFill>
              </a:rPr>
              <a:t> </a:t>
            </a:r>
            <a:r>
              <a:rPr lang="en-US" dirty="0" err="1">
                <a:solidFill>
                  <a:srgbClr val="333333"/>
                </a:solidFill>
              </a:rPr>
              <a:t>har</a:t>
            </a:r>
            <a:r>
              <a:rPr lang="en-US" dirty="0">
                <a:solidFill>
                  <a:srgbClr val="333333"/>
                </a:solidFill>
              </a:rPr>
              <a:t> </a:t>
            </a:r>
            <a:r>
              <a:rPr lang="en-US" dirty="0" err="1">
                <a:solidFill>
                  <a:srgbClr val="333333"/>
                </a:solidFill>
              </a:rPr>
              <a:t>resurser</a:t>
            </a:r>
            <a:r>
              <a:rPr lang="en-US" dirty="0">
                <a:solidFill>
                  <a:srgbClr val="333333"/>
                </a:solidFill>
              </a:rPr>
              <a:t> </a:t>
            </a:r>
            <a:r>
              <a:rPr lang="en-US" dirty="0" err="1">
                <a:solidFill>
                  <a:srgbClr val="333333"/>
                </a:solidFill>
              </a:rPr>
              <a:t>att</a:t>
            </a:r>
            <a:r>
              <a:rPr lang="en-US" dirty="0">
                <a:solidFill>
                  <a:srgbClr val="333333"/>
                </a:solidFill>
              </a:rPr>
              <a:t> </a:t>
            </a:r>
            <a:r>
              <a:rPr lang="en-US" dirty="0" err="1">
                <a:solidFill>
                  <a:srgbClr val="333333"/>
                </a:solidFill>
              </a:rPr>
              <a:t>ge</a:t>
            </a:r>
            <a:r>
              <a:rPr lang="en-US" dirty="0">
                <a:solidFill>
                  <a:srgbClr val="333333"/>
                </a:solidFill>
              </a:rPr>
              <a:t> </a:t>
            </a:r>
            <a:r>
              <a:rPr lang="en-US" dirty="0" err="1">
                <a:solidFill>
                  <a:srgbClr val="333333"/>
                </a:solidFill>
              </a:rPr>
              <a:t>tillräckligt</a:t>
            </a:r>
            <a:r>
              <a:rPr lang="en-US" dirty="0">
                <a:solidFill>
                  <a:srgbClr val="333333"/>
                </a:solidFill>
              </a:rPr>
              <a:t> </a:t>
            </a:r>
            <a:r>
              <a:rPr lang="en-US" dirty="0" err="1">
                <a:solidFill>
                  <a:srgbClr val="333333"/>
                </a:solidFill>
              </a:rPr>
              <a:t>stöd</a:t>
            </a:r>
            <a:r>
              <a:rPr lang="en-US" dirty="0">
                <a:solidFill>
                  <a:srgbClr val="333333"/>
                </a:solidFill>
              </a:rPr>
              <a:t> </a:t>
            </a:r>
            <a:r>
              <a:rPr lang="en-US" dirty="0" err="1">
                <a:solidFill>
                  <a:srgbClr val="333333"/>
                </a:solidFill>
              </a:rPr>
              <a:t>och</a:t>
            </a:r>
            <a:r>
              <a:rPr lang="en-US" dirty="0">
                <a:solidFill>
                  <a:srgbClr val="333333"/>
                </a:solidFill>
              </a:rPr>
              <a:t> </a:t>
            </a:r>
            <a:r>
              <a:rPr lang="en-US" dirty="0" err="1">
                <a:solidFill>
                  <a:srgbClr val="333333"/>
                </a:solidFill>
              </a:rPr>
              <a:t>att</a:t>
            </a:r>
            <a:r>
              <a:rPr lang="en-US" dirty="0">
                <a:solidFill>
                  <a:srgbClr val="333333"/>
                </a:solidFill>
              </a:rPr>
              <a:t> det </a:t>
            </a:r>
            <a:r>
              <a:rPr lang="en-US" dirty="0" err="1">
                <a:solidFill>
                  <a:srgbClr val="333333"/>
                </a:solidFill>
              </a:rPr>
              <a:t>är</a:t>
            </a:r>
            <a:r>
              <a:rPr lang="en-US" dirty="0">
                <a:solidFill>
                  <a:srgbClr val="333333"/>
                </a:solidFill>
              </a:rPr>
              <a:t> </a:t>
            </a:r>
            <a:r>
              <a:rPr lang="en-US" dirty="0" err="1">
                <a:solidFill>
                  <a:srgbClr val="333333"/>
                </a:solidFill>
              </a:rPr>
              <a:t>svårt</a:t>
            </a:r>
            <a:r>
              <a:rPr lang="en-US" dirty="0">
                <a:solidFill>
                  <a:srgbClr val="333333"/>
                </a:solidFill>
              </a:rPr>
              <a:t> </a:t>
            </a:r>
            <a:r>
              <a:rPr lang="en-US" dirty="0" err="1">
                <a:solidFill>
                  <a:srgbClr val="333333"/>
                </a:solidFill>
              </a:rPr>
              <a:t>att</a:t>
            </a:r>
            <a:r>
              <a:rPr lang="en-US" dirty="0">
                <a:solidFill>
                  <a:srgbClr val="333333"/>
                </a:solidFill>
              </a:rPr>
              <a:t> finna </a:t>
            </a:r>
            <a:r>
              <a:rPr lang="en-US" dirty="0" err="1">
                <a:solidFill>
                  <a:srgbClr val="333333"/>
                </a:solidFill>
              </a:rPr>
              <a:t>rätt</a:t>
            </a:r>
            <a:r>
              <a:rPr lang="en-US" dirty="0">
                <a:solidFill>
                  <a:srgbClr val="333333"/>
                </a:solidFill>
              </a:rPr>
              <a:t> </a:t>
            </a:r>
            <a:r>
              <a:rPr lang="en-US" dirty="0" err="1">
                <a:solidFill>
                  <a:srgbClr val="333333"/>
                </a:solidFill>
              </a:rPr>
              <a:t>hjälp</a:t>
            </a:r>
            <a:r>
              <a:rPr lang="en-US" dirty="0">
                <a:solidFill>
                  <a:srgbClr val="333333"/>
                </a:solidFill>
              </a:rPr>
              <a:t>.   </a:t>
            </a:r>
            <a:endParaRPr lang="en-US" dirty="0">
              <a:solidFill>
                <a:srgbClr val="000000"/>
              </a:solidFill>
            </a:endParaRPr>
          </a:p>
          <a:p>
            <a:endParaRPr lang="en-US" dirty="0">
              <a:ea typeface="Calibri"/>
              <a:cs typeface="+mn-lt"/>
            </a:endParaRPr>
          </a:p>
          <a:p>
            <a:r>
              <a:rPr lang="en-US" dirty="0" err="1"/>
              <a:t>Ungas</a:t>
            </a:r>
            <a:r>
              <a:rPr lang="en-US" dirty="0"/>
              <a:t> </a:t>
            </a:r>
            <a:r>
              <a:rPr lang="en-US" dirty="0" err="1"/>
              <a:t>psykiska</a:t>
            </a:r>
            <a:r>
              <a:rPr lang="en-US" dirty="0"/>
              <a:t> </a:t>
            </a:r>
            <a:r>
              <a:rPr lang="en-US" dirty="0" err="1"/>
              <a:t>hälsa</a:t>
            </a:r>
            <a:r>
              <a:rPr lang="en-US" dirty="0"/>
              <a:t> </a:t>
            </a:r>
            <a:r>
              <a:rPr lang="en-US" dirty="0" err="1"/>
              <a:t>påverkas</a:t>
            </a:r>
            <a:r>
              <a:rPr lang="en-US" dirty="0"/>
              <a:t> av </a:t>
            </a:r>
            <a:r>
              <a:rPr lang="en-US" dirty="0" err="1"/>
              <a:t>flera</a:t>
            </a:r>
            <a:r>
              <a:rPr lang="en-US" dirty="0"/>
              <a:t> </a:t>
            </a:r>
            <a:r>
              <a:rPr lang="en-US" dirty="0" err="1"/>
              <a:t>faktorer</a:t>
            </a:r>
            <a:r>
              <a:rPr lang="en-US" dirty="0"/>
              <a:t> - </a:t>
            </a:r>
            <a:r>
              <a:rPr lang="en-US" dirty="0" err="1"/>
              <a:t>individuella</a:t>
            </a:r>
            <a:r>
              <a:rPr lang="en-US" dirty="0"/>
              <a:t> </a:t>
            </a:r>
            <a:r>
              <a:rPr lang="en-US" dirty="0" err="1"/>
              <a:t>upplevelser</a:t>
            </a:r>
            <a:r>
              <a:rPr lang="en-US" dirty="0"/>
              <a:t> </a:t>
            </a:r>
            <a:r>
              <a:rPr lang="en-US" dirty="0" err="1"/>
              <a:t>och</a:t>
            </a:r>
            <a:r>
              <a:rPr lang="en-US" dirty="0"/>
              <a:t> </a:t>
            </a:r>
            <a:r>
              <a:rPr lang="en-US" dirty="0" err="1"/>
              <a:t>yttre</a:t>
            </a:r>
            <a:r>
              <a:rPr lang="en-US" dirty="0"/>
              <a:t> </a:t>
            </a:r>
            <a:r>
              <a:rPr lang="en-US" dirty="0" err="1"/>
              <a:t>förhållande</a:t>
            </a:r>
            <a:r>
              <a:rPr lang="en-US" dirty="0"/>
              <a:t> </a:t>
            </a:r>
            <a:r>
              <a:rPr lang="en-US" dirty="0" err="1"/>
              <a:t>såsom</a:t>
            </a:r>
            <a:r>
              <a:rPr lang="en-US" dirty="0"/>
              <a:t> </a:t>
            </a:r>
            <a:r>
              <a:rPr lang="en-US" dirty="0" err="1"/>
              <a:t>hemmiljö</a:t>
            </a:r>
            <a:r>
              <a:rPr lang="en-US" dirty="0"/>
              <a:t>, </a:t>
            </a:r>
            <a:r>
              <a:rPr lang="en-US" dirty="0" err="1"/>
              <a:t>ekonomiska</a:t>
            </a:r>
            <a:r>
              <a:rPr lang="en-US" dirty="0"/>
              <a:t> </a:t>
            </a:r>
            <a:r>
              <a:rPr lang="en-US" dirty="0" err="1"/>
              <a:t>förutsättningar</a:t>
            </a:r>
            <a:r>
              <a:rPr lang="en-US" dirty="0"/>
              <a:t> </a:t>
            </a:r>
            <a:r>
              <a:rPr lang="en-US" dirty="0" err="1"/>
              <a:t>och</a:t>
            </a:r>
            <a:r>
              <a:rPr lang="en-US" dirty="0"/>
              <a:t> </a:t>
            </a:r>
            <a:r>
              <a:rPr lang="en-US" dirty="0" err="1"/>
              <a:t>tillgång</a:t>
            </a:r>
            <a:r>
              <a:rPr lang="en-US" dirty="0"/>
              <a:t> till </a:t>
            </a:r>
            <a:r>
              <a:rPr lang="en-US" dirty="0" err="1"/>
              <a:t>andra</a:t>
            </a:r>
            <a:r>
              <a:rPr lang="en-US" dirty="0"/>
              <a:t> </a:t>
            </a:r>
            <a:r>
              <a:rPr lang="en-US" dirty="0" err="1"/>
              <a:t>skyddsfaktorer</a:t>
            </a:r>
            <a:r>
              <a:rPr lang="en-US" dirty="0"/>
              <a:t>. Vi ser </a:t>
            </a:r>
            <a:r>
              <a:rPr lang="en-US" dirty="0" err="1"/>
              <a:t>också</a:t>
            </a:r>
            <a:r>
              <a:rPr lang="en-US" dirty="0"/>
              <a:t> </a:t>
            </a:r>
            <a:r>
              <a:rPr lang="en-US" dirty="0" err="1"/>
              <a:t>att</a:t>
            </a:r>
            <a:r>
              <a:rPr lang="en-US" dirty="0"/>
              <a:t> </a:t>
            </a:r>
            <a:r>
              <a:rPr lang="en-US" dirty="0" err="1"/>
              <a:t>hälsoklyftorna</a:t>
            </a:r>
            <a:r>
              <a:rPr lang="en-US" dirty="0"/>
              <a:t> </a:t>
            </a:r>
            <a:r>
              <a:rPr lang="en-US" dirty="0" err="1"/>
              <a:t>ökar</a:t>
            </a:r>
            <a:r>
              <a:rPr lang="en-US" dirty="0"/>
              <a:t>, </a:t>
            </a:r>
            <a:r>
              <a:rPr lang="en-US" dirty="0" err="1"/>
              <a:t>både</a:t>
            </a:r>
            <a:r>
              <a:rPr lang="en-US" dirty="0"/>
              <a:t> I Sverige </a:t>
            </a:r>
            <a:r>
              <a:rPr lang="en-US" dirty="0" err="1"/>
              <a:t>och</a:t>
            </a:r>
            <a:r>
              <a:rPr lang="en-US" dirty="0"/>
              <a:t> </a:t>
            </a:r>
            <a:r>
              <a:rPr lang="en-US" dirty="0" err="1"/>
              <a:t>globalt</a:t>
            </a:r>
            <a:r>
              <a:rPr lang="en-US" dirty="0"/>
              <a:t>, ex. </a:t>
            </a:r>
            <a:r>
              <a:rPr lang="en-US" dirty="0" err="1"/>
              <a:t>ökar</a:t>
            </a:r>
            <a:r>
              <a:rPr lang="en-US" dirty="0"/>
              <a:t> </a:t>
            </a:r>
            <a:r>
              <a:rPr lang="en-US" dirty="0" err="1"/>
              <a:t>barnfattigdomen</a:t>
            </a:r>
            <a:r>
              <a:rPr lang="en-US" dirty="0"/>
              <a:t> I </a:t>
            </a:r>
            <a:r>
              <a:rPr lang="en-US" dirty="0" err="1"/>
              <a:t>vårt</a:t>
            </a:r>
            <a:r>
              <a:rPr lang="en-US" dirty="0"/>
              <a:t> land. </a:t>
            </a:r>
            <a:endParaRPr lang="en-US" dirty="0">
              <a:solidFill>
                <a:srgbClr val="000000"/>
              </a:solidFill>
              <a:ea typeface="Calibri"/>
              <a:cs typeface="Calibri"/>
            </a:endParaRPr>
          </a:p>
          <a:p>
            <a:endParaRPr lang="en-US" dirty="0">
              <a:solidFill>
                <a:srgbClr val="444444"/>
              </a:solidFill>
            </a:endParaRPr>
          </a:p>
          <a:p>
            <a:r>
              <a:rPr lang="en-US" err="1"/>
              <a:t>Sammantaget</a:t>
            </a:r>
            <a:r>
              <a:rPr lang="en-US" dirty="0"/>
              <a:t> </a:t>
            </a:r>
            <a:r>
              <a:rPr lang="en-US" err="1"/>
              <a:t>finns</a:t>
            </a:r>
            <a:r>
              <a:rPr lang="en-US" dirty="0"/>
              <a:t> det </a:t>
            </a:r>
            <a:r>
              <a:rPr lang="en-US" err="1"/>
              <a:t>stora</a:t>
            </a:r>
            <a:r>
              <a:rPr lang="en-US" dirty="0"/>
              <a:t> </a:t>
            </a:r>
            <a:r>
              <a:rPr lang="en-US" err="1"/>
              <a:t>utmaningar</a:t>
            </a:r>
            <a:r>
              <a:rPr lang="en-US" dirty="0"/>
              <a:t> I </a:t>
            </a:r>
            <a:r>
              <a:rPr lang="en-US" err="1"/>
              <a:t>samhällets</a:t>
            </a:r>
            <a:r>
              <a:rPr lang="en-US" dirty="0"/>
              <a:t> </a:t>
            </a:r>
            <a:r>
              <a:rPr lang="en-US" err="1"/>
              <a:t>förmåga</a:t>
            </a:r>
            <a:r>
              <a:rPr lang="en-US" dirty="0"/>
              <a:t> </a:t>
            </a:r>
            <a:r>
              <a:rPr lang="en-US" err="1"/>
              <a:t>att</a:t>
            </a:r>
            <a:r>
              <a:rPr lang="en-US" dirty="0"/>
              <a:t> </a:t>
            </a:r>
            <a:r>
              <a:rPr lang="en-US" err="1"/>
              <a:t>fånga</a:t>
            </a:r>
            <a:r>
              <a:rPr lang="en-US" dirty="0"/>
              <a:t> </a:t>
            </a:r>
            <a:r>
              <a:rPr lang="en-US" err="1"/>
              <a:t>upp</a:t>
            </a:r>
            <a:r>
              <a:rPr lang="en-US" dirty="0"/>
              <a:t> </a:t>
            </a:r>
            <a:r>
              <a:rPr lang="en-US" err="1"/>
              <a:t>unga</a:t>
            </a:r>
            <a:r>
              <a:rPr lang="en-US" dirty="0"/>
              <a:t> </a:t>
            </a:r>
            <a:r>
              <a:rPr lang="en-US" err="1"/>
              <a:t>i</a:t>
            </a:r>
            <a:r>
              <a:rPr lang="en-US" dirty="0"/>
              <a:t> </a:t>
            </a:r>
            <a:r>
              <a:rPr lang="en-US" err="1"/>
              <a:t>tid</a:t>
            </a:r>
            <a:r>
              <a:rPr lang="en-US" dirty="0"/>
              <a:t>. </a:t>
            </a:r>
            <a:r>
              <a:rPr lang="en-US" err="1"/>
              <a:t>Skola</a:t>
            </a:r>
            <a:r>
              <a:rPr lang="en-US" dirty="0"/>
              <a:t>, </a:t>
            </a:r>
            <a:r>
              <a:rPr lang="en-US" err="1"/>
              <a:t>socialtjänst</a:t>
            </a:r>
            <a:r>
              <a:rPr lang="en-US" dirty="0"/>
              <a:t>, </a:t>
            </a:r>
            <a:r>
              <a:rPr lang="en-US" err="1"/>
              <a:t>civilsamhälle</a:t>
            </a:r>
            <a:r>
              <a:rPr lang="en-US" dirty="0"/>
              <a:t> </a:t>
            </a:r>
            <a:r>
              <a:rPr lang="en-US" err="1"/>
              <a:t>och</a:t>
            </a:r>
            <a:r>
              <a:rPr lang="en-US" dirty="0"/>
              <a:t> det </a:t>
            </a:r>
            <a:r>
              <a:rPr lang="en-US" err="1"/>
              <a:t>lokala</a:t>
            </a:r>
            <a:r>
              <a:rPr lang="en-US" dirty="0"/>
              <a:t> </a:t>
            </a:r>
            <a:r>
              <a:rPr lang="en-US" err="1"/>
              <a:t>samhället</a:t>
            </a:r>
            <a:r>
              <a:rPr lang="en-US" dirty="0"/>
              <a:t> </a:t>
            </a:r>
            <a:r>
              <a:rPr lang="en-US" err="1"/>
              <a:t>spelar</a:t>
            </a:r>
            <a:r>
              <a:rPr lang="en-US" dirty="0"/>
              <a:t> </a:t>
            </a:r>
            <a:r>
              <a:rPr lang="en-US" err="1"/>
              <a:t>en</a:t>
            </a:r>
            <a:r>
              <a:rPr lang="en-US" dirty="0"/>
              <a:t> central roll för </a:t>
            </a:r>
            <a:r>
              <a:rPr lang="en-US" err="1"/>
              <a:t>att</a:t>
            </a:r>
            <a:r>
              <a:rPr lang="en-US" dirty="0"/>
              <a:t> </a:t>
            </a:r>
            <a:r>
              <a:rPr lang="en-US" err="1"/>
              <a:t>minska</a:t>
            </a:r>
            <a:r>
              <a:rPr lang="en-US" dirty="0"/>
              <a:t> </a:t>
            </a:r>
            <a:r>
              <a:rPr lang="en-US" err="1"/>
              <a:t>ohälsa</a:t>
            </a:r>
            <a:r>
              <a:rPr lang="en-US" dirty="0"/>
              <a:t> </a:t>
            </a:r>
            <a:r>
              <a:rPr lang="en-US" err="1"/>
              <a:t>och</a:t>
            </a:r>
            <a:r>
              <a:rPr lang="en-US" dirty="0"/>
              <a:t> </a:t>
            </a:r>
            <a:r>
              <a:rPr lang="en-US" err="1"/>
              <a:t>skapa</a:t>
            </a:r>
            <a:r>
              <a:rPr lang="en-US" dirty="0"/>
              <a:t> </a:t>
            </a:r>
            <a:r>
              <a:rPr lang="en-US" err="1"/>
              <a:t>tryggare</a:t>
            </a:r>
            <a:r>
              <a:rPr lang="en-US" dirty="0"/>
              <a:t> </a:t>
            </a:r>
            <a:r>
              <a:rPr lang="en-US" err="1"/>
              <a:t>uppväxtvillkor</a:t>
            </a:r>
            <a:r>
              <a:rPr lang="en-US"/>
              <a:t>. </a:t>
            </a:r>
          </a:p>
          <a:p>
            <a:endParaRPr lang="en-US" dirty="0">
              <a:ea typeface="Calibri"/>
              <a:cs typeface="Calibri"/>
            </a:endParaRPr>
          </a:p>
          <a:p>
            <a:r>
              <a:rPr lang="en-US" dirty="0">
                <a:ea typeface="Calibri"/>
                <a:cs typeface="Calibri"/>
              </a:rPr>
              <a:t>Tack!</a:t>
            </a:r>
          </a:p>
        </p:txBody>
      </p:sp>
      <p:sp>
        <p:nvSpPr>
          <p:cNvPr id="4" name="Slide Number Placeholder 3"/>
          <p:cNvSpPr>
            <a:spLocks noGrp="1"/>
          </p:cNvSpPr>
          <p:nvPr>
            <p:ph type="sldNum" sz="quarter" idx="5"/>
          </p:nvPr>
        </p:nvSpPr>
        <p:spPr/>
        <p:txBody>
          <a:bodyPr/>
          <a:lstStyle/>
          <a:p>
            <a:fld id="{550A7B76-C6BA-485B-B88F-EE08D1ABD36C}" type="slidenum">
              <a:rPr lang="sv-SE" smtClean="0"/>
              <a:t>6</a:t>
            </a:fld>
            <a:endParaRPr lang="sv-SE"/>
          </a:p>
        </p:txBody>
      </p:sp>
    </p:spTree>
    <p:extLst>
      <p:ext uri="{BB962C8B-B14F-4D97-AF65-F5344CB8AC3E}">
        <p14:creationId xmlns:p14="http://schemas.microsoft.com/office/powerpoint/2010/main" val="3480222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3.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4.bin"/><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5.bin"/><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6.bin"/><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8.bin"/><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9.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Röda korset">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02/10/2025</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
        <p:nvSpPr>
          <p:cNvPr id="13" name="Rektangel 12">
            <a:extLst>
              <a:ext uri="{FF2B5EF4-FFF2-40B4-BE49-F238E27FC236}">
                <a16:creationId xmlns:a16="http://schemas.microsoft.com/office/drawing/2014/main" id="{B0B44AE2-18B9-4F9C-8A96-4586819F6B62}"/>
              </a:ext>
            </a:extLst>
          </p:cNvPr>
          <p:cNvSpPr/>
          <p:nvPr userDrawn="1"/>
        </p:nvSpPr>
        <p:spPr>
          <a:xfrm>
            <a:off x="9540910" y="6051068"/>
            <a:ext cx="2684794" cy="806932"/>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graphicFrame>
        <p:nvGraphicFramePr>
          <p:cNvPr id="8" name="Objekt 7">
            <a:extLst>
              <a:ext uri="{FF2B5EF4-FFF2-40B4-BE49-F238E27FC236}">
                <a16:creationId xmlns:a16="http://schemas.microsoft.com/office/drawing/2014/main" id="{6D95FACD-B38D-4D85-9FF1-4A9B86AEB585}"/>
              </a:ext>
            </a:extLst>
          </p:cNvPr>
          <p:cNvGraphicFramePr>
            <a:graphicFrameLocks noChangeAspect="1"/>
          </p:cNvGraphicFramePr>
          <p:nvPr userDrawn="1">
            <p:extLst>
              <p:ext uri="{D42A27DB-BD31-4B8C-83A1-F6EECF244321}">
                <p14:modId xmlns:p14="http://schemas.microsoft.com/office/powerpoint/2010/main" val="2171202157"/>
              </p:ext>
            </p:extLst>
          </p:nvPr>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8" name="Objekt 7">
                        <a:extLst>
                          <a:ext uri="{FF2B5EF4-FFF2-40B4-BE49-F238E27FC236}">
                            <a16:creationId xmlns:a16="http://schemas.microsoft.com/office/drawing/2014/main" id="{6D95FACD-B38D-4D85-9FF1-4A9B86AEB585}"/>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a:t>Eventuell text kring diagram datum och år för när studien genomfördes</a:t>
            </a:r>
            <a:endParaRPr lang="sv-SE"/>
          </a:p>
        </p:txBody>
      </p:sp>
    </p:spTree>
    <p:extLst>
      <p:ext uri="{BB962C8B-B14F-4D97-AF65-F5344CB8AC3E}">
        <p14:creationId xmlns:p14="http://schemas.microsoft.com/office/powerpoint/2010/main" val="405057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graphicFrame>
        <p:nvGraphicFramePr>
          <p:cNvPr id="11" name="Objekt 10">
            <a:extLst>
              <a:ext uri="{FF2B5EF4-FFF2-40B4-BE49-F238E27FC236}">
                <a16:creationId xmlns:a16="http://schemas.microsoft.com/office/drawing/2014/main" id="{9EF63BD6-D944-412A-A2E6-D70D7DF87682}"/>
              </a:ext>
            </a:extLst>
          </p:cNvPr>
          <p:cNvGraphicFramePr>
            <a:graphicFrameLocks noChangeAspect="1"/>
          </p:cNvGraphicFramePr>
          <p:nvPr userDrawn="1">
            <p:extLst>
              <p:ext uri="{D42A27DB-BD31-4B8C-83A1-F6EECF244321}">
                <p14:modId xmlns:p14="http://schemas.microsoft.com/office/powerpoint/2010/main" val="3245524279"/>
              </p:ext>
            </p:extLst>
          </p:nvPr>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11" name="Objekt 10">
                        <a:extLst>
                          <a:ext uri="{FF2B5EF4-FFF2-40B4-BE49-F238E27FC236}">
                            <a16:creationId xmlns:a16="http://schemas.microsoft.com/office/drawing/2014/main" id="{9EF63BD6-D944-412A-A2E6-D70D7DF87682}"/>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202709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graphicFrame>
        <p:nvGraphicFramePr>
          <p:cNvPr id="10" name="Objekt 9">
            <a:extLst>
              <a:ext uri="{FF2B5EF4-FFF2-40B4-BE49-F238E27FC236}">
                <a16:creationId xmlns:a16="http://schemas.microsoft.com/office/drawing/2014/main" id="{C089D8F1-2439-4D67-B525-383A75A38FB1}"/>
              </a:ext>
            </a:extLst>
          </p:cNvPr>
          <p:cNvGraphicFramePr>
            <a:graphicFrameLocks noChangeAspect="1"/>
          </p:cNvGraphicFramePr>
          <p:nvPr userDrawn="1">
            <p:extLst>
              <p:ext uri="{D42A27DB-BD31-4B8C-83A1-F6EECF244321}">
                <p14:modId xmlns:p14="http://schemas.microsoft.com/office/powerpoint/2010/main" val="3245524279"/>
              </p:ext>
            </p:extLst>
          </p:nvPr>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10" name="Objekt 9">
                        <a:extLst>
                          <a:ext uri="{FF2B5EF4-FFF2-40B4-BE49-F238E27FC236}">
                            <a16:creationId xmlns:a16="http://schemas.microsoft.com/office/drawing/2014/main" id="{C089D8F1-2439-4D67-B525-383A75A38FB1}"/>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133784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graphicFrame>
        <p:nvGraphicFramePr>
          <p:cNvPr id="10" name="Objekt 9">
            <a:extLst>
              <a:ext uri="{FF2B5EF4-FFF2-40B4-BE49-F238E27FC236}">
                <a16:creationId xmlns:a16="http://schemas.microsoft.com/office/drawing/2014/main" id="{A55FBECC-D91C-45D2-969E-6FFE0DB4A783}"/>
              </a:ext>
            </a:extLst>
          </p:cNvPr>
          <p:cNvGraphicFramePr>
            <a:graphicFrameLocks noChangeAspect="1"/>
          </p:cNvGraphicFramePr>
          <p:nvPr userDrawn="1">
            <p:extLst>
              <p:ext uri="{D42A27DB-BD31-4B8C-83A1-F6EECF244321}">
                <p14:modId xmlns:p14="http://schemas.microsoft.com/office/powerpoint/2010/main" val="562938935"/>
              </p:ext>
            </p:extLst>
          </p:nvPr>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10" name="Objekt 9">
                        <a:extLst>
                          <a:ext uri="{FF2B5EF4-FFF2-40B4-BE49-F238E27FC236}">
                            <a16:creationId xmlns:a16="http://schemas.microsoft.com/office/drawing/2014/main" id="{A55FBECC-D91C-45D2-969E-6FFE0DB4A783}"/>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412623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graphicFrame>
        <p:nvGraphicFramePr>
          <p:cNvPr id="6" name="Objekt 5">
            <a:extLst>
              <a:ext uri="{FF2B5EF4-FFF2-40B4-BE49-F238E27FC236}">
                <a16:creationId xmlns:a16="http://schemas.microsoft.com/office/drawing/2014/main" id="{8678ED85-D972-4BEF-A0DE-3BA9F197C303}"/>
              </a:ext>
            </a:extLst>
          </p:cNvPr>
          <p:cNvGraphicFramePr>
            <a:graphicFrameLocks noChangeAspect="1"/>
          </p:cNvGraphicFramePr>
          <p:nvPr userDrawn="1">
            <p:extLst>
              <p:ext uri="{D42A27DB-BD31-4B8C-83A1-F6EECF244321}">
                <p14:modId xmlns:p14="http://schemas.microsoft.com/office/powerpoint/2010/main" val="562938935"/>
              </p:ext>
            </p:extLst>
          </p:nvPr>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6" name="Objekt 5">
                        <a:extLst>
                          <a:ext uri="{FF2B5EF4-FFF2-40B4-BE49-F238E27FC236}">
                            <a16:creationId xmlns:a16="http://schemas.microsoft.com/office/drawing/2014/main" id="{8678ED85-D972-4BEF-A0DE-3BA9F197C303}"/>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164745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graphicFrame>
        <p:nvGraphicFramePr>
          <p:cNvPr id="8" name="Objekt 7">
            <a:extLst>
              <a:ext uri="{FF2B5EF4-FFF2-40B4-BE49-F238E27FC236}">
                <a16:creationId xmlns:a16="http://schemas.microsoft.com/office/drawing/2014/main" id="{32A9ADC5-F17A-4BF3-A394-30367DCD777D}"/>
              </a:ext>
            </a:extLst>
          </p:cNvPr>
          <p:cNvGraphicFramePr>
            <a:graphicFrameLocks noChangeAspect="1"/>
          </p:cNvGraphicFramePr>
          <p:nvPr userDrawn="1">
            <p:extLst>
              <p:ext uri="{D42A27DB-BD31-4B8C-83A1-F6EECF244321}">
                <p14:modId xmlns:p14="http://schemas.microsoft.com/office/powerpoint/2010/main" val="562938935"/>
              </p:ext>
            </p:extLst>
          </p:nvPr>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8" name="Objekt 7">
                        <a:extLst>
                          <a:ext uri="{FF2B5EF4-FFF2-40B4-BE49-F238E27FC236}">
                            <a16:creationId xmlns:a16="http://schemas.microsoft.com/office/drawing/2014/main" id="{32A9ADC5-F17A-4BF3-A394-30367DCD777D}"/>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14265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graphicFrame>
        <p:nvGraphicFramePr>
          <p:cNvPr id="10" name="Objekt 9">
            <a:extLst>
              <a:ext uri="{FF2B5EF4-FFF2-40B4-BE49-F238E27FC236}">
                <a16:creationId xmlns:a16="http://schemas.microsoft.com/office/drawing/2014/main" id="{83B65326-C9E2-4A54-BF7E-DB5CBCC3097D}"/>
              </a:ext>
            </a:extLst>
          </p:cNvPr>
          <p:cNvGraphicFramePr>
            <a:graphicFrameLocks noChangeAspect="1"/>
          </p:cNvGraphicFramePr>
          <p:nvPr userDrawn="1">
            <p:extLst>
              <p:ext uri="{D42A27DB-BD31-4B8C-83A1-F6EECF244321}">
                <p14:modId xmlns:p14="http://schemas.microsoft.com/office/powerpoint/2010/main" val="562938935"/>
              </p:ext>
            </p:extLst>
          </p:nvPr>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10" name="Objekt 9">
                        <a:extLst>
                          <a:ext uri="{FF2B5EF4-FFF2-40B4-BE49-F238E27FC236}">
                            <a16:creationId xmlns:a16="http://schemas.microsoft.com/office/drawing/2014/main" id="{83B65326-C9E2-4A54-BF7E-DB5CBCC3097D}"/>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16829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a:xfrm>
            <a:off x="976843" y="6394838"/>
            <a:ext cx="8358076" cy="373824"/>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02/10/2025</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
        <p:nvSpPr>
          <p:cNvPr id="11" name="Rektangel 10">
            <a:extLst>
              <a:ext uri="{FF2B5EF4-FFF2-40B4-BE49-F238E27FC236}">
                <a16:creationId xmlns:a16="http://schemas.microsoft.com/office/drawing/2014/main" id="{F7AB9355-9EF5-4F03-945B-17F94D1EF758}"/>
              </a:ext>
            </a:extLst>
          </p:cNvPr>
          <p:cNvSpPr/>
          <p:nvPr userDrawn="1"/>
        </p:nvSpPr>
        <p:spPr>
          <a:xfrm>
            <a:off x="9540910" y="6051068"/>
            <a:ext cx="2684794" cy="806932"/>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graphicFrame>
        <p:nvGraphicFramePr>
          <p:cNvPr id="12" name="Objekt 11">
            <a:extLst>
              <a:ext uri="{FF2B5EF4-FFF2-40B4-BE49-F238E27FC236}">
                <a16:creationId xmlns:a16="http://schemas.microsoft.com/office/drawing/2014/main" id="{1FC5B6FA-3EC4-4D15-847A-780DE4098CE7}"/>
              </a:ext>
            </a:extLst>
          </p:cNvPr>
          <p:cNvGraphicFramePr>
            <a:graphicFrameLocks noChangeAspect="1"/>
          </p:cNvGraphicFramePr>
          <p:nvPr userDrawn="1">
            <p:extLst>
              <p:ext uri="{D42A27DB-BD31-4B8C-83A1-F6EECF244321}">
                <p14:modId xmlns:p14="http://schemas.microsoft.com/office/powerpoint/2010/main" val="4155489011"/>
              </p:ext>
            </p:extLst>
          </p:nvPr>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 imgW="4876659" imgH="1104633" progId="Acrobat.Document.DC">
                  <p:embed/>
                </p:oleObj>
              </mc:Choice>
              <mc:Fallback>
                <p:oleObj name="Acrobat Document" r:id="rId2" imgW="4876659" imgH="1104633" progId="Acrobat.Document.DC">
                  <p:embed/>
                  <p:pic>
                    <p:nvPicPr>
                      <p:cNvPr id="12" name="Objekt 11">
                        <a:extLst>
                          <a:ext uri="{FF2B5EF4-FFF2-40B4-BE49-F238E27FC236}">
                            <a16:creationId xmlns:a16="http://schemas.microsoft.com/office/drawing/2014/main" id="{1FC5B6FA-3EC4-4D15-847A-780DE4098CE7}"/>
                          </a:ext>
                        </a:extLst>
                      </p:cNvPr>
                      <p:cNvPicPr/>
                      <p:nvPr/>
                    </p:nvPicPr>
                    <p:blipFill>
                      <a:blip r:embed="rId3"/>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02/10/2025</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45856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a:t>
            </a:r>
          </a:p>
          <a:p>
            <a:pPr lvl="1"/>
            <a:r>
              <a:rPr lang="sv-SE"/>
              <a:t>Titel</a:t>
            </a:r>
            <a:br>
              <a:rPr lang="sv-SE"/>
            </a:br>
            <a:r>
              <a:rPr lang="sv-SE"/>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327933"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02/10/2025</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02/10/2025</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116915"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8" name="Rektangel 7">
            <a:extLst>
              <a:ext uri="{FF2B5EF4-FFF2-40B4-BE49-F238E27FC236}">
                <a16:creationId xmlns:a16="http://schemas.microsoft.com/office/drawing/2014/main" id="{C9A2912A-E618-4491-966A-F50AC37D0AB8}"/>
              </a:ext>
            </a:extLst>
          </p:cNvPr>
          <p:cNvSpPr/>
          <p:nvPr userDrawn="1"/>
        </p:nvSpPr>
        <p:spPr>
          <a:xfrm>
            <a:off x="9540910" y="6051068"/>
            <a:ext cx="2684794" cy="806932"/>
          </a:xfrm>
          <a:prstGeom prst="rect">
            <a:avLst/>
          </a:prstGeom>
          <a:solidFill>
            <a:schemeClr val="bg2"/>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graphicFrame>
        <p:nvGraphicFramePr>
          <p:cNvPr id="9" name="Objekt 8">
            <a:extLst>
              <a:ext uri="{FF2B5EF4-FFF2-40B4-BE49-F238E27FC236}">
                <a16:creationId xmlns:a16="http://schemas.microsoft.com/office/drawing/2014/main" id="{1359FE27-3F22-40EC-A2C8-C8F57870CB1B}"/>
              </a:ext>
            </a:extLst>
          </p:cNvPr>
          <p:cNvGraphicFramePr>
            <a:graphicFrameLocks noChangeAspect="1"/>
          </p:cNvGraphicFramePr>
          <p:nvPr userDrawn="1">
            <p:extLst>
              <p:ext uri="{D42A27DB-BD31-4B8C-83A1-F6EECF244321}">
                <p14:modId xmlns:p14="http://schemas.microsoft.com/office/powerpoint/2010/main" val="3245524279"/>
              </p:ext>
            </p:extLst>
          </p:nvPr>
        </p:nvGraphicFramePr>
        <p:xfrm>
          <a:off x="9765286" y="6201232"/>
          <a:ext cx="2236042" cy="506604"/>
        </p:xfrm>
        <a:graphic>
          <a:graphicData uri="http://schemas.openxmlformats.org/presentationml/2006/ole">
            <mc:AlternateContent xmlns:mc="http://schemas.openxmlformats.org/markup-compatibility/2006">
              <mc:Choice xmlns:v="urn:schemas-microsoft-com:vml" Requires="v">
                <p:oleObj name="Acrobat Document" r:id="rId24" imgW="4876659" imgH="1104633" progId="Acrobat.Document.DC">
                  <p:embed/>
                </p:oleObj>
              </mc:Choice>
              <mc:Fallback>
                <p:oleObj name="Acrobat Document" r:id="rId24" imgW="4876659" imgH="1104633" progId="Acrobat.Document.DC">
                  <p:embed/>
                  <p:pic>
                    <p:nvPicPr>
                      <p:cNvPr id="9" name="Objekt 8">
                        <a:extLst>
                          <a:ext uri="{FF2B5EF4-FFF2-40B4-BE49-F238E27FC236}">
                            <a16:creationId xmlns:a16="http://schemas.microsoft.com/office/drawing/2014/main" id="{1359FE27-3F22-40EC-A2C8-C8F57870CB1B}"/>
                          </a:ext>
                        </a:extLst>
                      </p:cNvPr>
                      <p:cNvPicPr/>
                      <p:nvPr/>
                    </p:nvPicPr>
                    <p:blipFill>
                      <a:blip r:embed="rId25"/>
                      <a:stretch>
                        <a:fillRect/>
                      </a:stretch>
                    </p:blipFill>
                    <p:spPr>
                      <a:xfrm>
                        <a:off x="9765286" y="6201232"/>
                        <a:ext cx="2236042" cy="506604"/>
                      </a:xfrm>
                      <a:prstGeom prst="rect">
                        <a:avLst/>
                      </a:prstGeom>
                    </p:spPr>
                  </p:pic>
                </p:oleObj>
              </mc:Fallback>
            </mc:AlternateContent>
          </a:graphicData>
        </a:graphic>
      </p:graphicFrame>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72" r:id="rId13"/>
    <p:sldLayoutId id="2147483673" r:id="rId14"/>
    <p:sldLayoutId id="2147483682" r:id="rId15"/>
    <p:sldLayoutId id="2147483674" r:id="rId16"/>
    <p:sldLayoutId id="2147483675" r:id="rId17"/>
    <p:sldLayoutId id="2147483676" r:id="rId18"/>
    <p:sldLayoutId id="2147483677" r:id="rId19"/>
    <p:sldLayoutId id="2147483678" r:id="rId20"/>
    <p:sldLayoutId id="2147483679" r:id="rId21"/>
    <p:sldLayoutId id="2147483680" r:id="rId2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69B3BD-1812-88AB-5215-676563262B1D}"/>
              </a:ext>
            </a:extLst>
          </p:cNvPr>
          <p:cNvSpPr>
            <a:spLocks noGrp="1"/>
          </p:cNvSpPr>
          <p:nvPr>
            <p:ph type="ctrTitle"/>
          </p:nvPr>
        </p:nvSpPr>
        <p:spPr/>
        <p:txBody>
          <a:bodyPr/>
          <a:lstStyle/>
          <a:p>
            <a:r>
              <a:rPr lang="sv-SE"/>
              <a:t>Rapport: Ungas tvivel på samhällets förmåga - en varningssignal</a:t>
            </a:r>
          </a:p>
        </p:txBody>
      </p:sp>
    </p:spTree>
    <p:extLst>
      <p:ext uri="{BB962C8B-B14F-4D97-AF65-F5344CB8AC3E}">
        <p14:creationId xmlns:p14="http://schemas.microsoft.com/office/powerpoint/2010/main" val="13403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450F-50E5-2E42-A623-DC9ECAD36A6C}"/>
              </a:ext>
            </a:extLst>
          </p:cNvPr>
          <p:cNvSpPr>
            <a:spLocks noGrp="1"/>
          </p:cNvSpPr>
          <p:nvPr>
            <p:ph type="title"/>
          </p:nvPr>
        </p:nvSpPr>
        <p:spPr>
          <a:xfrm>
            <a:off x="1055688" y="1278975"/>
            <a:ext cx="10080625" cy="3193866"/>
          </a:xfrm>
        </p:spPr>
        <p:txBody>
          <a:bodyPr anchor="ctr">
            <a:normAutofit/>
          </a:bodyPr>
          <a:lstStyle/>
          <a:p>
            <a:r>
              <a:rPr lang="sv-SE" sz="4800">
                <a:solidFill>
                  <a:schemeClr val="bg2"/>
                </a:solidFill>
              </a:rPr>
              <a:t>84% av unga tvivlar på samhällets förmåga att hantera psykisk ohälsa</a:t>
            </a:r>
            <a:endParaRPr lang="en-US" sz="4800">
              <a:solidFill>
                <a:schemeClr val="bg2"/>
              </a:solidFill>
            </a:endParaRPr>
          </a:p>
        </p:txBody>
      </p:sp>
    </p:spTree>
    <p:extLst>
      <p:ext uri="{BB962C8B-B14F-4D97-AF65-F5344CB8AC3E}">
        <p14:creationId xmlns:p14="http://schemas.microsoft.com/office/powerpoint/2010/main" val="405391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DD13208-15F7-B2F4-A0AC-1F8DAD105742}"/>
              </a:ext>
            </a:extLst>
          </p:cNvPr>
          <p:cNvSpPr>
            <a:spLocks noGrp="1"/>
          </p:cNvSpPr>
          <p:nvPr>
            <p:ph type="body" sz="half" idx="2"/>
          </p:nvPr>
        </p:nvSpPr>
        <p:spPr>
          <a:xfrm>
            <a:off x="934278" y="2385391"/>
            <a:ext cx="4466396" cy="4129709"/>
          </a:xfrm>
        </p:spPr>
        <p:txBody>
          <a:bodyPr vert="horz" lIns="91440" tIns="45720" rIns="91440" bIns="45720" rtlCol="0" anchor="t">
            <a:normAutofit/>
          </a:bodyPr>
          <a:lstStyle/>
          <a:p>
            <a:pPr marL="342900" indent="-342900">
              <a:buFont typeface="Arial" panose="020B0604020202020204" pitchFamily="34" charset="0"/>
              <a:buChar char="•"/>
            </a:pPr>
            <a:endParaRPr lang="sv-SE" sz="1800">
              <a:cs typeface="Arial"/>
            </a:endParaRPr>
          </a:p>
          <a:p>
            <a:br>
              <a:rPr lang="en-US" sz="1000" i="1"/>
            </a:br>
            <a:endParaRPr lang="en-US" sz="1000" i="1"/>
          </a:p>
          <a:p>
            <a:endParaRPr lang="en-US" sz="1000" i="1">
              <a:cs typeface="Arial"/>
            </a:endParaRPr>
          </a:p>
        </p:txBody>
      </p:sp>
      <p:sp>
        <p:nvSpPr>
          <p:cNvPr id="2" name="Rubrik 1">
            <a:extLst>
              <a:ext uri="{FF2B5EF4-FFF2-40B4-BE49-F238E27FC236}">
                <a16:creationId xmlns:a16="http://schemas.microsoft.com/office/drawing/2014/main" id="{91DCB00D-00DC-4826-2711-8A3D09C2F3B2}"/>
              </a:ext>
            </a:extLst>
          </p:cNvPr>
          <p:cNvSpPr>
            <a:spLocks noGrp="1"/>
          </p:cNvSpPr>
          <p:nvPr>
            <p:ph type="title"/>
          </p:nvPr>
        </p:nvSpPr>
        <p:spPr>
          <a:xfrm>
            <a:off x="353009" y="402998"/>
            <a:ext cx="11900077" cy="2068668"/>
          </a:xfrm>
        </p:spPr>
        <p:txBody>
          <a:bodyPr>
            <a:noAutofit/>
          </a:bodyPr>
          <a:lstStyle/>
          <a:p>
            <a:r>
              <a:rPr lang="sv-SE" sz="3600">
                <a:solidFill>
                  <a:schemeClr val="bg1"/>
                </a:solidFill>
                <a:latin typeface="Arial"/>
                <a:cs typeface="Arial"/>
              </a:rPr>
              <a:t>“Känns som det är svårt att få stöd och att man måste vara väldigt sjuk för att få det. För oss som har grov ångest men ändå inte är självmordsbenägna känns det som man är på egen hand.” </a:t>
            </a:r>
            <a:endParaRPr lang="sv-SE" sz="3600" b="0" i="1">
              <a:solidFill>
                <a:schemeClr val="bg1"/>
              </a:solidFill>
              <a:latin typeface="Arial"/>
              <a:cs typeface="Arial"/>
            </a:endParaRPr>
          </a:p>
        </p:txBody>
      </p:sp>
    </p:spTree>
    <p:extLst>
      <p:ext uri="{BB962C8B-B14F-4D97-AF65-F5344CB8AC3E}">
        <p14:creationId xmlns:p14="http://schemas.microsoft.com/office/powerpoint/2010/main" val="413549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55E5FBD-699C-4F17-9C69-D2291A8106CD}"/>
              </a:ext>
            </a:extLst>
          </p:cNvPr>
          <p:cNvSpPr>
            <a:spLocks noGrp="1"/>
          </p:cNvSpPr>
          <p:nvPr>
            <p:ph type="body" sz="half" idx="2"/>
          </p:nvPr>
        </p:nvSpPr>
        <p:spPr>
          <a:xfrm>
            <a:off x="783800" y="524453"/>
            <a:ext cx="4331453" cy="1191206"/>
          </a:xfrm>
        </p:spPr>
        <p:txBody>
          <a:bodyPr vert="horz" lIns="91440" tIns="45720" rIns="91440" bIns="45720" rtlCol="0" anchor="t">
            <a:normAutofit/>
          </a:bodyPr>
          <a:lstStyle/>
          <a:p>
            <a:r>
              <a:rPr lang="sv-SE" sz="2800" b="1">
                <a:solidFill>
                  <a:srgbClr val="28117D"/>
                </a:solidFill>
                <a:cs typeface="Arial"/>
              </a:rPr>
              <a:t>Undersökningens nyckelresultat</a:t>
            </a:r>
            <a:endParaRPr lang="sv-SE" sz="2800">
              <a:solidFill>
                <a:srgbClr val="28117D"/>
              </a:solidFill>
              <a:cs typeface="Arial"/>
            </a:endParaRPr>
          </a:p>
        </p:txBody>
      </p:sp>
      <p:sp>
        <p:nvSpPr>
          <p:cNvPr id="8" name="TextBox 7">
            <a:extLst>
              <a:ext uri="{FF2B5EF4-FFF2-40B4-BE49-F238E27FC236}">
                <a16:creationId xmlns:a16="http://schemas.microsoft.com/office/drawing/2014/main" id="{C83CA596-F360-0C68-63B6-E079E7CDEE2C}"/>
              </a:ext>
            </a:extLst>
          </p:cNvPr>
          <p:cNvSpPr txBox="1"/>
          <p:nvPr/>
        </p:nvSpPr>
        <p:spPr>
          <a:xfrm>
            <a:off x="495771" y="1576828"/>
            <a:ext cx="511107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a:p>
            <a:pPr marL="285750" indent="-285750">
              <a:buFont typeface="Arial"/>
              <a:buChar char="•"/>
            </a:pPr>
            <a:r>
              <a:rPr lang="en-US" b="1">
                <a:cs typeface="Arial"/>
              </a:rPr>
              <a:t>53%</a:t>
            </a:r>
            <a:r>
              <a:rPr lang="en-US">
                <a:cs typeface="Arial"/>
              </a:rPr>
              <a:t> av </a:t>
            </a:r>
            <a:r>
              <a:rPr lang="en-US" err="1">
                <a:cs typeface="Arial"/>
              </a:rPr>
              <a:t>unga</a:t>
            </a:r>
            <a:r>
              <a:rPr lang="en-US">
                <a:cs typeface="Arial"/>
              </a:rPr>
              <a:t> </a:t>
            </a:r>
            <a:r>
              <a:rPr lang="en-US" err="1">
                <a:cs typeface="Arial"/>
              </a:rPr>
              <a:t>pratar</a:t>
            </a:r>
            <a:r>
              <a:rPr lang="en-US">
                <a:cs typeface="Arial"/>
              </a:rPr>
              <a:t> </a:t>
            </a:r>
            <a:r>
              <a:rPr lang="en-US" err="1">
                <a:cs typeface="Arial"/>
              </a:rPr>
              <a:t>aldrig</a:t>
            </a:r>
            <a:r>
              <a:rPr lang="en-US">
                <a:cs typeface="Arial"/>
              </a:rPr>
              <a:t> </a:t>
            </a:r>
            <a:r>
              <a:rPr lang="en-US" err="1">
                <a:cs typeface="Arial"/>
              </a:rPr>
              <a:t>eller</a:t>
            </a:r>
            <a:r>
              <a:rPr lang="en-US">
                <a:cs typeface="Arial"/>
              </a:rPr>
              <a:t> </a:t>
            </a:r>
            <a:r>
              <a:rPr lang="en-US" err="1">
                <a:cs typeface="Arial"/>
              </a:rPr>
              <a:t>sällan</a:t>
            </a:r>
            <a:r>
              <a:rPr lang="en-US">
                <a:cs typeface="Arial"/>
              </a:rPr>
              <a:t> om </a:t>
            </a:r>
            <a:r>
              <a:rPr lang="en-US" err="1">
                <a:cs typeface="Arial"/>
              </a:rPr>
              <a:t>hur</a:t>
            </a:r>
            <a:r>
              <a:rPr lang="en-US">
                <a:cs typeface="Arial"/>
              </a:rPr>
              <a:t> de </a:t>
            </a:r>
            <a:r>
              <a:rPr lang="en-US" err="1">
                <a:cs typeface="Arial"/>
              </a:rPr>
              <a:t>mår</a:t>
            </a:r>
            <a:r>
              <a:rPr lang="en-US">
                <a:cs typeface="Arial"/>
              </a:rPr>
              <a:t>. </a:t>
            </a:r>
            <a:br>
              <a:rPr lang="en-US">
                <a:cs typeface="Arial"/>
              </a:rPr>
            </a:br>
            <a:endParaRPr lang="en-US">
              <a:cs typeface="Arial"/>
            </a:endParaRPr>
          </a:p>
          <a:p>
            <a:pPr marL="285750" indent="-285750">
              <a:buFont typeface="Arial"/>
              <a:buChar char="•"/>
            </a:pPr>
            <a:r>
              <a:rPr lang="en-US" b="1">
                <a:cs typeface="Arial"/>
              </a:rPr>
              <a:t>46%</a:t>
            </a:r>
            <a:r>
              <a:rPr lang="en-US">
                <a:cs typeface="Arial"/>
              </a:rPr>
              <a:t> vet </a:t>
            </a:r>
            <a:r>
              <a:rPr lang="en-US" err="1">
                <a:cs typeface="Arial"/>
              </a:rPr>
              <a:t>inte</a:t>
            </a:r>
            <a:r>
              <a:rPr lang="en-US">
                <a:cs typeface="Arial"/>
              </a:rPr>
              <a:t> </a:t>
            </a:r>
            <a:r>
              <a:rPr lang="en-US" err="1">
                <a:cs typeface="Arial"/>
              </a:rPr>
              <a:t>eller</a:t>
            </a:r>
            <a:r>
              <a:rPr lang="en-US">
                <a:cs typeface="Arial"/>
              </a:rPr>
              <a:t> </a:t>
            </a:r>
            <a:r>
              <a:rPr lang="en-US" err="1">
                <a:cs typeface="Arial"/>
              </a:rPr>
              <a:t>är</a:t>
            </a:r>
            <a:r>
              <a:rPr lang="en-US">
                <a:cs typeface="Arial"/>
              </a:rPr>
              <a:t> </a:t>
            </a:r>
            <a:r>
              <a:rPr lang="en-US" err="1">
                <a:cs typeface="Arial"/>
              </a:rPr>
              <a:t>osäkra</a:t>
            </a:r>
            <a:r>
              <a:rPr lang="en-US">
                <a:cs typeface="Arial"/>
              </a:rPr>
              <a:t> </a:t>
            </a:r>
            <a:r>
              <a:rPr lang="en-US" err="1">
                <a:cs typeface="Arial"/>
              </a:rPr>
              <a:t>på</a:t>
            </a:r>
            <a:r>
              <a:rPr lang="en-US">
                <a:cs typeface="Arial"/>
              </a:rPr>
              <a:t> </a:t>
            </a:r>
            <a:r>
              <a:rPr lang="en-US" err="1">
                <a:cs typeface="Arial"/>
              </a:rPr>
              <a:t>hur</a:t>
            </a:r>
            <a:r>
              <a:rPr lang="en-US">
                <a:cs typeface="Arial"/>
              </a:rPr>
              <a:t> de </a:t>
            </a:r>
            <a:r>
              <a:rPr lang="en-US" err="1">
                <a:cs typeface="Arial"/>
              </a:rPr>
              <a:t>skulle</a:t>
            </a:r>
            <a:r>
              <a:rPr lang="en-US">
                <a:cs typeface="Arial"/>
              </a:rPr>
              <a:t> </a:t>
            </a:r>
            <a:r>
              <a:rPr lang="en-US" err="1">
                <a:cs typeface="Arial"/>
              </a:rPr>
              <a:t>kunna</a:t>
            </a:r>
            <a:r>
              <a:rPr lang="en-US">
                <a:cs typeface="Arial"/>
              </a:rPr>
              <a:t> </a:t>
            </a:r>
            <a:r>
              <a:rPr lang="en-US" err="1">
                <a:cs typeface="Arial"/>
              </a:rPr>
              <a:t>hjälpa</a:t>
            </a:r>
            <a:r>
              <a:rPr lang="en-US">
                <a:cs typeface="Arial"/>
              </a:rPr>
              <a:t> </a:t>
            </a:r>
            <a:r>
              <a:rPr lang="en-US" err="1">
                <a:cs typeface="Arial"/>
              </a:rPr>
              <a:t>en</a:t>
            </a:r>
            <a:r>
              <a:rPr lang="en-US">
                <a:cs typeface="Arial"/>
              </a:rPr>
              <a:t> </a:t>
            </a:r>
            <a:r>
              <a:rPr lang="en-US" err="1">
                <a:cs typeface="Arial"/>
              </a:rPr>
              <a:t>vän</a:t>
            </a:r>
            <a:r>
              <a:rPr lang="en-US">
                <a:cs typeface="Arial"/>
              </a:rPr>
              <a:t> </a:t>
            </a:r>
            <a:r>
              <a:rPr lang="en-US" err="1">
                <a:cs typeface="Arial"/>
              </a:rPr>
              <a:t>som</a:t>
            </a:r>
            <a:r>
              <a:rPr lang="en-US">
                <a:cs typeface="Arial"/>
              </a:rPr>
              <a:t> </a:t>
            </a:r>
            <a:r>
              <a:rPr lang="en-US" err="1">
                <a:cs typeface="Arial"/>
              </a:rPr>
              <a:t>inte</a:t>
            </a:r>
            <a:r>
              <a:rPr lang="en-US">
                <a:cs typeface="Arial"/>
              </a:rPr>
              <a:t> </a:t>
            </a:r>
            <a:r>
              <a:rPr lang="en-US" err="1">
                <a:cs typeface="Arial"/>
              </a:rPr>
              <a:t>mår</a:t>
            </a:r>
            <a:r>
              <a:rPr lang="en-US">
                <a:cs typeface="Arial"/>
              </a:rPr>
              <a:t> bra. </a:t>
            </a:r>
            <a:br>
              <a:rPr lang="en-US">
                <a:cs typeface="Arial"/>
              </a:rPr>
            </a:br>
            <a:endParaRPr lang="en-US">
              <a:cs typeface="Arial"/>
            </a:endParaRPr>
          </a:p>
          <a:p>
            <a:pPr marL="285750" indent="-285750">
              <a:buFont typeface="Arial"/>
              <a:buChar char="•"/>
            </a:pPr>
            <a:r>
              <a:rPr lang="en-US" b="1">
                <a:cs typeface="Arial"/>
              </a:rPr>
              <a:t>32%</a:t>
            </a:r>
            <a:r>
              <a:rPr lang="en-US">
                <a:cs typeface="Arial"/>
              </a:rPr>
              <a:t> av </a:t>
            </a:r>
            <a:r>
              <a:rPr lang="en-US" err="1">
                <a:cs typeface="Arial"/>
              </a:rPr>
              <a:t>unga</a:t>
            </a:r>
            <a:r>
              <a:rPr lang="en-US">
                <a:cs typeface="Arial"/>
              </a:rPr>
              <a:t> vet </a:t>
            </a:r>
            <a:r>
              <a:rPr lang="en-US" err="1">
                <a:cs typeface="Arial"/>
              </a:rPr>
              <a:t>inte</a:t>
            </a:r>
            <a:r>
              <a:rPr lang="en-US">
                <a:cs typeface="Arial"/>
              </a:rPr>
              <a:t> var de ska </a:t>
            </a:r>
            <a:r>
              <a:rPr lang="en-US" err="1">
                <a:cs typeface="Arial"/>
              </a:rPr>
              <a:t>söka</a:t>
            </a:r>
            <a:r>
              <a:rPr lang="en-US">
                <a:cs typeface="Arial"/>
              </a:rPr>
              <a:t> </a:t>
            </a:r>
            <a:r>
              <a:rPr lang="en-US" err="1">
                <a:cs typeface="Arial"/>
              </a:rPr>
              <a:t>hjälp</a:t>
            </a:r>
            <a:r>
              <a:rPr lang="en-US">
                <a:cs typeface="Arial"/>
              </a:rPr>
              <a:t> om de </a:t>
            </a:r>
            <a:r>
              <a:rPr lang="en-US" err="1">
                <a:cs typeface="Arial"/>
              </a:rPr>
              <a:t>skulle</a:t>
            </a:r>
            <a:r>
              <a:rPr lang="en-US">
                <a:cs typeface="Arial"/>
              </a:rPr>
              <a:t> </a:t>
            </a:r>
            <a:r>
              <a:rPr lang="en-US" err="1">
                <a:cs typeface="Arial"/>
              </a:rPr>
              <a:t>behöva</a:t>
            </a:r>
            <a:r>
              <a:rPr lang="en-US">
                <a:cs typeface="Arial"/>
              </a:rPr>
              <a:t> det. </a:t>
            </a:r>
            <a:br>
              <a:rPr lang="en-US">
                <a:cs typeface="Arial"/>
              </a:rPr>
            </a:br>
            <a:endParaRPr lang="en-US">
              <a:cs typeface="Arial"/>
            </a:endParaRPr>
          </a:p>
          <a:p>
            <a:pPr marL="285750" indent="-285750">
              <a:buFont typeface="Arial"/>
              <a:buChar char="•"/>
            </a:pPr>
            <a:r>
              <a:rPr lang="en-US" b="1">
                <a:cs typeface="Arial"/>
              </a:rPr>
              <a:t>19%</a:t>
            </a:r>
            <a:r>
              <a:rPr lang="en-US">
                <a:cs typeface="Arial"/>
              </a:rPr>
              <a:t> </a:t>
            </a:r>
            <a:r>
              <a:rPr lang="en-US" err="1">
                <a:cs typeface="Arial"/>
              </a:rPr>
              <a:t>har</a:t>
            </a:r>
            <a:r>
              <a:rPr lang="en-US">
                <a:cs typeface="Arial"/>
              </a:rPr>
              <a:t> </a:t>
            </a:r>
            <a:r>
              <a:rPr lang="en-US" err="1">
                <a:cs typeface="Arial"/>
              </a:rPr>
              <a:t>inte</a:t>
            </a:r>
            <a:r>
              <a:rPr lang="en-US">
                <a:cs typeface="Arial"/>
              </a:rPr>
              <a:t> </a:t>
            </a:r>
            <a:r>
              <a:rPr lang="en-US" err="1">
                <a:cs typeface="Arial"/>
              </a:rPr>
              <a:t>sökt</a:t>
            </a:r>
            <a:r>
              <a:rPr lang="en-US">
                <a:cs typeface="Arial"/>
              </a:rPr>
              <a:t> </a:t>
            </a:r>
            <a:r>
              <a:rPr lang="en-US" err="1">
                <a:cs typeface="Arial"/>
              </a:rPr>
              <a:t>hjälp</a:t>
            </a:r>
            <a:r>
              <a:rPr lang="en-US">
                <a:cs typeface="Arial"/>
              </a:rPr>
              <a:t> för sin </a:t>
            </a:r>
            <a:r>
              <a:rPr lang="en-US" err="1">
                <a:cs typeface="Arial"/>
              </a:rPr>
              <a:t>psykiska</a:t>
            </a:r>
            <a:r>
              <a:rPr lang="en-US">
                <a:cs typeface="Arial"/>
              </a:rPr>
              <a:t> </a:t>
            </a:r>
            <a:r>
              <a:rPr lang="en-US" err="1">
                <a:cs typeface="Arial"/>
              </a:rPr>
              <a:t>hälsa</a:t>
            </a:r>
            <a:r>
              <a:rPr lang="en-US">
                <a:cs typeface="Arial"/>
              </a:rPr>
              <a:t> </a:t>
            </a:r>
            <a:r>
              <a:rPr lang="en-US" err="1">
                <a:cs typeface="Arial"/>
              </a:rPr>
              <a:t>på</a:t>
            </a:r>
            <a:r>
              <a:rPr lang="en-US">
                <a:cs typeface="Arial"/>
              </a:rPr>
              <a:t> </a:t>
            </a:r>
            <a:r>
              <a:rPr lang="en-US" err="1">
                <a:cs typeface="Arial"/>
              </a:rPr>
              <a:t>grund</a:t>
            </a:r>
            <a:r>
              <a:rPr lang="en-US">
                <a:cs typeface="Arial"/>
              </a:rPr>
              <a:t> av </a:t>
            </a:r>
            <a:r>
              <a:rPr lang="en-US" err="1">
                <a:cs typeface="Arial"/>
              </a:rPr>
              <a:t>oro</a:t>
            </a:r>
            <a:r>
              <a:rPr lang="en-US">
                <a:cs typeface="Arial"/>
              </a:rPr>
              <a:t> för </a:t>
            </a:r>
            <a:r>
              <a:rPr lang="en-US" err="1">
                <a:cs typeface="Arial"/>
              </a:rPr>
              <a:t>vad</a:t>
            </a:r>
            <a:r>
              <a:rPr lang="en-US">
                <a:cs typeface="Arial"/>
              </a:rPr>
              <a:t> </a:t>
            </a:r>
            <a:r>
              <a:rPr lang="en-US" err="1">
                <a:cs typeface="Arial"/>
              </a:rPr>
              <a:t>andra</a:t>
            </a:r>
            <a:r>
              <a:rPr lang="en-US">
                <a:cs typeface="Arial"/>
              </a:rPr>
              <a:t> ska </a:t>
            </a:r>
            <a:r>
              <a:rPr lang="en-US" err="1">
                <a:cs typeface="Arial"/>
              </a:rPr>
              <a:t>tycka</a:t>
            </a:r>
            <a:r>
              <a:rPr lang="en-US">
                <a:cs typeface="Arial"/>
              </a:rPr>
              <a:t>. </a:t>
            </a:r>
          </a:p>
          <a:p>
            <a:endParaRPr lang="en-US">
              <a:cs typeface="Arial"/>
            </a:endParaRPr>
          </a:p>
        </p:txBody>
      </p:sp>
      <p:pic>
        <p:nvPicPr>
          <p:cNvPr id="3" name="Picture 5" descr="En bild som visar Människoansikte, ögonfrans, hud, läpp&#10;&#10;AI-genererat innehåll kan vara felaktigt.">
            <a:extLst>
              <a:ext uri="{FF2B5EF4-FFF2-40B4-BE49-F238E27FC236}">
                <a16:creationId xmlns:a16="http://schemas.microsoft.com/office/drawing/2014/main" id="{3E210F97-D929-CC41-F67A-FB4E9AB0A7B4}"/>
              </a:ext>
            </a:extLst>
          </p:cNvPr>
          <p:cNvPicPr>
            <a:picLocks noChangeAspect="1"/>
          </p:cNvPicPr>
          <p:nvPr/>
        </p:nvPicPr>
        <p:blipFill>
          <a:blip r:embed="rId3"/>
          <a:srcRect t="4328" r="1" b="40829"/>
          <a:stretch>
            <a:fillRect/>
          </a:stretch>
        </p:blipFill>
        <p:spPr>
          <a:xfrm>
            <a:off x="6095999" y="10"/>
            <a:ext cx="6096000" cy="685799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a:noFill/>
        </p:spPr>
      </p:pic>
    </p:spTree>
    <p:extLst>
      <p:ext uri="{BB962C8B-B14F-4D97-AF65-F5344CB8AC3E}">
        <p14:creationId xmlns:p14="http://schemas.microsoft.com/office/powerpoint/2010/main" val="415137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8117D"/>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C6E5FFD0-6B1E-D508-229C-FE150E1CD6B5}"/>
              </a:ext>
            </a:extLst>
          </p:cNvPr>
          <p:cNvSpPr>
            <a:spLocks noGrp="1"/>
          </p:cNvSpPr>
          <p:nvPr>
            <p:ph sz="quarter" idx="4"/>
          </p:nvPr>
        </p:nvSpPr>
        <p:spPr>
          <a:xfrm>
            <a:off x="912064" y="980165"/>
            <a:ext cx="4804061" cy="5757673"/>
          </a:xfrm>
        </p:spPr>
        <p:txBody>
          <a:bodyPr vert="horz" lIns="91440" tIns="45720" rIns="91440" bIns="45720" rtlCol="0" anchor="t">
            <a:normAutofit/>
          </a:bodyPr>
          <a:lstStyle/>
          <a:p>
            <a:pPr marL="0" indent="0">
              <a:buNone/>
            </a:pPr>
            <a:r>
              <a:rPr lang="sv-SE" b="1" err="1">
                <a:solidFill>
                  <a:schemeClr val="bg1"/>
                </a:solidFill>
                <a:cs typeface="Arial"/>
              </a:rPr>
              <a:t>RKUF:s</a:t>
            </a:r>
            <a:r>
              <a:rPr lang="sv-SE" b="1">
                <a:solidFill>
                  <a:schemeClr val="bg1"/>
                </a:solidFill>
                <a:cs typeface="Arial"/>
              </a:rPr>
              <a:t> rekommendationer i korthet:</a:t>
            </a:r>
          </a:p>
          <a:p>
            <a:pPr marL="0" indent="0">
              <a:buNone/>
            </a:pPr>
            <a:endParaRPr lang="sv-SE" sz="1800">
              <a:cs typeface="Arial"/>
            </a:endParaRPr>
          </a:p>
          <a:p>
            <a:pPr marL="342900" indent="-342900"/>
            <a:r>
              <a:rPr lang="sv-SE" sz="1800">
                <a:solidFill>
                  <a:schemeClr val="bg1"/>
                </a:solidFill>
                <a:cs typeface="Arial"/>
              </a:rPr>
              <a:t>Arbetssätt och metoder måste utformas på ett sätt som säkerställer ungas inflytande och delaktighet</a:t>
            </a:r>
            <a:br>
              <a:rPr lang="sv-SE" sz="1800">
                <a:solidFill>
                  <a:schemeClr val="bg1"/>
                </a:solidFill>
                <a:cs typeface="Arial"/>
              </a:rPr>
            </a:br>
            <a:endParaRPr lang="sv-SE" sz="1800">
              <a:solidFill>
                <a:schemeClr val="bg1"/>
              </a:solidFill>
              <a:cs typeface="Arial"/>
            </a:endParaRPr>
          </a:p>
          <a:p>
            <a:pPr marL="342900" indent="-342900"/>
            <a:r>
              <a:rPr lang="sv-SE" sz="1800">
                <a:solidFill>
                  <a:schemeClr val="bg1"/>
                </a:solidFill>
                <a:cs typeface="Arial"/>
              </a:rPr>
              <a:t>Rikta resurserna där behoven är störst - för att bryta stigma och minska hälsoklyftan</a:t>
            </a:r>
            <a:br>
              <a:rPr lang="sv-SE" sz="1800">
                <a:solidFill>
                  <a:schemeClr val="bg1"/>
                </a:solidFill>
                <a:cs typeface="Arial"/>
              </a:rPr>
            </a:br>
            <a:endParaRPr lang="sv-SE" sz="1800">
              <a:solidFill>
                <a:schemeClr val="bg1"/>
              </a:solidFill>
              <a:cs typeface="Arial"/>
            </a:endParaRPr>
          </a:p>
          <a:p>
            <a:pPr marL="342900" indent="-342900"/>
            <a:r>
              <a:rPr lang="sv-SE" sz="1800">
                <a:solidFill>
                  <a:schemeClr val="bg1"/>
                </a:solidFill>
                <a:cs typeface="Arial"/>
              </a:rPr>
              <a:t>Förebyggande arbete måste utgå från evidens och olika aktörers roll och ansvar behöver tydliggöras -  i hela kedjan från främjande till specialiserad vård</a:t>
            </a:r>
            <a:br>
              <a:rPr lang="sv-SE" sz="1800">
                <a:solidFill>
                  <a:schemeClr val="bg1"/>
                </a:solidFill>
                <a:cs typeface="Arial"/>
              </a:rPr>
            </a:br>
            <a:endParaRPr lang="sv-SE" sz="1800">
              <a:solidFill>
                <a:schemeClr val="bg1"/>
              </a:solidFill>
              <a:cs typeface="Arial"/>
            </a:endParaRPr>
          </a:p>
          <a:p>
            <a:pPr marL="342900" indent="-342900"/>
            <a:r>
              <a:rPr lang="sv-SE" sz="1800">
                <a:solidFill>
                  <a:schemeClr val="bg1"/>
                </a:solidFill>
                <a:cs typeface="Arial"/>
              </a:rPr>
              <a:t>Investera i, och utöka, hälsofrämjande och förebyggande insatser</a:t>
            </a:r>
          </a:p>
          <a:p>
            <a:pPr marL="0" indent="0">
              <a:buNone/>
            </a:pPr>
            <a:br>
              <a:rPr lang="sv-SE" b="1">
                <a:solidFill>
                  <a:schemeClr val="bg1"/>
                </a:solidFill>
                <a:cs typeface="Arial"/>
              </a:rPr>
            </a:br>
            <a:br>
              <a:rPr lang="sv-SE" b="1">
                <a:solidFill>
                  <a:schemeClr val="bg1"/>
                </a:solidFill>
                <a:cs typeface="Arial"/>
              </a:rPr>
            </a:br>
            <a:endParaRPr lang="sv-SE" b="1">
              <a:solidFill>
                <a:schemeClr val="bg1"/>
              </a:solidFill>
              <a:cs typeface="Arial"/>
            </a:endParaRPr>
          </a:p>
        </p:txBody>
      </p:sp>
      <p:sp>
        <p:nvSpPr>
          <p:cNvPr id="8" name="Platshållare för innehåll 4">
            <a:extLst>
              <a:ext uri="{FF2B5EF4-FFF2-40B4-BE49-F238E27FC236}">
                <a16:creationId xmlns:a16="http://schemas.microsoft.com/office/drawing/2014/main" id="{F5A13DEA-881F-279C-D8A4-07B1607F02B6}"/>
              </a:ext>
            </a:extLst>
          </p:cNvPr>
          <p:cNvSpPr txBox="1">
            <a:spLocks/>
          </p:cNvSpPr>
          <p:nvPr/>
        </p:nvSpPr>
        <p:spPr>
          <a:xfrm>
            <a:off x="7934187" y="1050502"/>
            <a:ext cx="3960000" cy="3143428"/>
          </a:xfrm>
          <a:prstGeom prst="rect">
            <a:avLst/>
          </a:prstGeom>
        </p:spPr>
        <p:txBody>
          <a:bodyPr vert="horz" lIns="91440" tIns="45720" rIns="91440" bIns="45720" rtlCol="0" anchor="t">
            <a:normAutofit/>
          </a:bodyPr>
          <a:lstStyle>
            <a:lvl1pPr marL="216000" indent="-216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1pPr>
            <a:lvl2pPr marL="432000" indent="-216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1152000" indent="-2160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b="1">
                <a:solidFill>
                  <a:schemeClr val="bg1"/>
                </a:solidFill>
                <a:cs typeface="Arial"/>
              </a:rPr>
              <a:t>Läs rapporten i sin helhet:</a:t>
            </a:r>
            <a:br>
              <a:rPr lang="sv-SE" b="1">
                <a:solidFill>
                  <a:schemeClr val="bg1"/>
                </a:solidFill>
                <a:cs typeface="Arial"/>
              </a:rPr>
            </a:br>
            <a:br>
              <a:rPr lang="sv-SE" b="1">
                <a:solidFill>
                  <a:schemeClr val="bg1"/>
                </a:solidFill>
                <a:cs typeface="Arial"/>
              </a:rPr>
            </a:br>
            <a:endParaRPr lang="sv-SE" b="1">
              <a:solidFill>
                <a:schemeClr val="bg1"/>
              </a:solidFill>
              <a:cs typeface="Arial"/>
            </a:endParaRPr>
          </a:p>
        </p:txBody>
      </p:sp>
      <p:sp>
        <p:nvSpPr>
          <p:cNvPr id="10" name="textruta 9">
            <a:extLst>
              <a:ext uri="{FF2B5EF4-FFF2-40B4-BE49-F238E27FC236}">
                <a16:creationId xmlns:a16="http://schemas.microsoft.com/office/drawing/2014/main" id="{D600B48A-1DD3-E334-7037-7F09FD070264}"/>
              </a:ext>
            </a:extLst>
          </p:cNvPr>
          <p:cNvSpPr txBox="1"/>
          <p:nvPr/>
        </p:nvSpPr>
        <p:spPr>
          <a:xfrm>
            <a:off x="174381" y="6371492"/>
            <a:ext cx="4114800" cy="369332"/>
          </a:xfrm>
          <a:prstGeom prst="rect">
            <a:avLst/>
          </a:prstGeom>
          <a:noFill/>
        </p:spPr>
        <p:txBody>
          <a:bodyPr wrap="square" lIns="91440" tIns="45720" rIns="91440" bIns="45720" rtlCol="0" anchor="t">
            <a:spAutoFit/>
          </a:bodyPr>
          <a:lstStyle/>
          <a:p>
            <a:r>
              <a:rPr lang="sv-SE">
                <a:solidFill>
                  <a:srgbClr val="E8D5F7"/>
                </a:solidFill>
              </a:rPr>
              <a:t>Läs mer: www.rkuf.se</a:t>
            </a:r>
            <a:endParaRPr lang="en-US">
              <a:solidFill>
                <a:srgbClr val="E8D5F7"/>
              </a:solidFill>
              <a:cs typeface="Arial"/>
            </a:endParaRPr>
          </a:p>
        </p:txBody>
      </p:sp>
      <p:pic>
        <p:nvPicPr>
          <p:cNvPr id="4" name="Content Placeholder 3">
            <a:extLst>
              <a:ext uri="{FF2B5EF4-FFF2-40B4-BE49-F238E27FC236}">
                <a16:creationId xmlns:a16="http://schemas.microsoft.com/office/drawing/2014/main" id="{94F3B09A-3FCA-24A3-4BB3-50A1BF6C6EBE}"/>
              </a:ext>
            </a:extLst>
          </p:cNvPr>
          <p:cNvPicPr>
            <a:picLocks noGrp="1" noChangeAspect="1"/>
          </p:cNvPicPr>
          <p:nvPr>
            <p:ph sz="half" idx="2"/>
          </p:nvPr>
        </p:nvPicPr>
        <p:blipFill>
          <a:blip r:embed="rId3"/>
          <a:stretch>
            <a:fillRect/>
          </a:stretch>
        </p:blipFill>
        <p:spPr>
          <a:xfrm>
            <a:off x="8056436" y="1863205"/>
            <a:ext cx="3133725" cy="3133725"/>
          </a:xfrm>
          <a:prstGeom prst="rect">
            <a:avLst/>
          </a:prstGeom>
        </p:spPr>
      </p:pic>
    </p:spTree>
    <p:extLst>
      <p:ext uri="{BB962C8B-B14F-4D97-AF65-F5344CB8AC3E}">
        <p14:creationId xmlns:p14="http://schemas.microsoft.com/office/powerpoint/2010/main" val="162761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EBB8-490A-C09C-2BBF-1F8CA1578C87}"/>
              </a:ext>
            </a:extLst>
          </p:cNvPr>
          <p:cNvSpPr>
            <a:spLocks noGrp="1"/>
          </p:cNvSpPr>
          <p:nvPr>
            <p:ph type="title"/>
          </p:nvPr>
        </p:nvSpPr>
        <p:spPr>
          <a:xfrm>
            <a:off x="942975" y="307564"/>
            <a:ext cx="5030413" cy="936940"/>
          </a:xfrm>
        </p:spPr>
        <p:txBody>
          <a:bodyPr anchor="b">
            <a:normAutofit/>
          </a:bodyPr>
          <a:lstStyle/>
          <a:p>
            <a:r>
              <a:rPr lang="en-US" err="1">
                <a:cs typeface="Arial"/>
              </a:rPr>
              <a:t>Slutsatser</a:t>
            </a:r>
            <a:r>
              <a:rPr lang="en-US">
                <a:cs typeface="Arial"/>
              </a:rPr>
              <a:t> </a:t>
            </a:r>
            <a:endParaRPr lang="sv-SE"/>
          </a:p>
        </p:txBody>
      </p:sp>
      <p:pic>
        <p:nvPicPr>
          <p:cNvPr id="6" name="Picture 5">
            <a:extLst>
              <a:ext uri="{FF2B5EF4-FFF2-40B4-BE49-F238E27FC236}">
                <a16:creationId xmlns:a16="http://schemas.microsoft.com/office/drawing/2014/main" id="{C349AB24-5263-217C-BF4F-99B75A53CB21}"/>
              </a:ext>
            </a:extLst>
          </p:cNvPr>
          <p:cNvPicPr>
            <a:picLocks noChangeAspect="1"/>
          </p:cNvPicPr>
          <p:nvPr/>
        </p:nvPicPr>
        <p:blipFill>
          <a:blip r:embed="rId3"/>
          <a:srcRect t="4328" r="1" b="40829"/>
          <a:stretch>
            <a:fillRect/>
          </a:stretch>
        </p:blipFill>
        <p:spPr>
          <a:xfrm>
            <a:off x="6096000" y="10"/>
            <a:ext cx="6096000" cy="685799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a:noFill/>
        </p:spPr>
      </p:pic>
      <p:sp>
        <p:nvSpPr>
          <p:cNvPr id="4" name="Text Placeholder 3">
            <a:extLst>
              <a:ext uri="{FF2B5EF4-FFF2-40B4-BE49-F238E27FC236}">
                <a16:creationId xmlns:a16="http://schemas.microsoft.com/office/drawing/2014/main" id="{824583AC-E2BA-2151-97EE-0AE7A3CF6E1C}"/>
              </a:ext>
            </a:extLst>
          </p:cNvPr>
          <p:cNvSpPr>
            <a:spLocks noGrp="1"/>
          </p:cNvSpPr>
          <p:nvPr>
            <p:ph type="body" sz="half" idx="2"/>
          </p:nvPr>
        </p:nvSpPr>
        <p:spPr>
          <a:xfrm>
            <a:off x="942974" y="1802962"/>
            <a:ext cx="3932237" cy="4061068"/>
          </a:xfrm>
        </p:spPr>
        <p:txBody>
          <a:bodyPr vert="horz" lIns="91440" tIns="45720" rIns="91440" bIns="45720" rtlCol="0" anchor="t">
            <a:normAutofit/>
          </a:bodyPr>
          <a:lstStyle/>
          <a:p>
            <a:pPr marL="342900" indent="-342900">
              <a:buChar char="•"/>
            </a:pPr>
            <a:r>
              <a:rPr lang="en-US" sz="1400" dirty="0" err="1"/>
              <a:t>Förväntas</a:t>
            </a:r>
            <a:r>
              <a:rPr lang="en-US" sz="1400" dirty="0"/>
              <a:t> </a:t>
            </a:r>
            <a:r>
              <a:rPr lang="en-US" sz="1400" dirty="0" err="1"/>
              <a:t>bli</a:t>
            </a:r>
            <a:r>
              <a:rPr lang="en-US" sz="1400" dirty="0"/>
              <a:t> </a:t>
            </a:r>
            <a:r>
              <a:rPr lang="en-US" sz="1400" dirty="0" err="1"/>
              <a:t>största</a:t>
            </a:r>
            <a:r>
              <a:rPr lang="en-US" sz="1400" dirty="0"/>
              <a:t> </a:t>
            </a:r>
            <a:r>
              <a:rPr lang="en-US" sz="1400" dirty="0" err="1"/>
              <a:t>folkhälsoproblemet</a:t>
            </a:r>
            <a:r>
              <a:rPr lang="en-US" sz="1400" dirty="0"/>
              <a:t> 2030.</a:t>
            </a:r>
          </a:p>
          <a:p>
            <a:pPr marL="342900" indent="-342900">
              <a:buChar char="•"/>
            </a:pPr>
            <a:endParaRPr lang="en-US" sz="1400"/>
          </a:p>
          <a:p>
            <a:pPr marL="342900" indent="-342900">
              <a:buChar char="•"/>
            </a:pPr>
            <a:r>
              <a:rPr lang="en-US" sz="1400" dirty="0" err="1"/>
              <a:t>Suicid</a:t>
            </a:r>
            <a:r>
              <a:rPr lang="en-US" sz="1400" dirty="0"/>
              <a:t> </a:t>
            </a:r>
            <a:r>
              <a:rPr lang="en-US" sz="1400" dirty="0" err="1"/>
              <a:t>är</a:t>
            </a:r>
            <a:r>
              <a:rPr lang="en-US" sz="1400" dirty="0"/>
              <a:t> den </a:t>
            </a:r>
            <a:r>
              <a:rPr lang="en-US" sz="1400" dirty="0" err="1"/>
              <a:t>näst</a:t>
            </a:r>
            <a:r>
              <a:rPr lang="en-US" sz="1400" dirty="0"/>
              <a:t> </a:t>
            </a:r>
            <a:r>
              <a:rPr lang="en-US" sz="1400" dirty="0" err="1"/>
              <a:t>vanligaste</a:t>
            </a:r>
            <a:r>
              <a:rPr lang="en-US" sz="1400" dirty="0"/>
              <a:t> </a:t>
            </a:r>
            <a:r>
              <a:rPr lang="en-US" sz="1400" dirty="0" err="1"/>
              <a:t>dödsorsaken</a:t>
            </a:r>
            <a:r>
              <a:rPr lang="en-US" sz="1400" dirty="0"/>
              <a:t> bland </a:t>
            </a:r>
            <a:r>
              <a:rPr lang="en-US" sz="1400" dirty="0" err="1"/>
              <a:t>tonåringar</a:t>
            </a:r>
            <a:r>
              <a:rPr lang="en-US" sz="1400" dirty="0"/>
              <a:t> </a:t>
            </a:r>
            <a:r>
              <a:rPr lang="en-US" sz="1400" dirty="0" err="1"/>
              <a:t>i</a:t>
            </a:r>
            <a:r>
              <a:rPr lang="en-US" sz="1400" dirty="0"/>
              <a:t> Europa.</a:t>
            </a:r>
          </a:p>
          <a:p>
            <a:pPr marL="342900" indent="-342900">
              <a:buChar char="•"/>
            </a:pPr>
            <a:endParaRPr lang="en-US" sz="1400"/>
          </a:p>
          <a:p>
            <a:pPr marL="342900" indent="-342900">
              <a:buChar char="•"/>
            </a:pPr>
            <a:r>
              <a:rPr lang="en-US" sz="1400" dirty="0" err="1"/>
              <a:t>Nära</a:t>
            </a:r>
            <a:r>
              <a:rPr lang="en-US" sz="1400" dirty="0"/>
              <a:t> </a:t>
            </a:r>
            <a:r>
              <a:rPr lang="en-US" sz="1400" dirty="0" err="1"/>
              <a:t>hälften</a:t>
            </a:r>
            <a:r>
              <a:rPr lang="en-US" sz="1400" dirty="0"/>
              <a:t> av </a:t>
            </a:r>
            <a:r>
              <a:rPr lang="en-US" sz="1400" dirty="0" err="1"/>
              <a:t>alla</a:t>
            </a:r>
            <a:r>
              <a:rPr lang="en-US" sz="1400" dirty="0"/>
              <a:t> </a:t>
            </a:r>
            <a:r>
              <a:rPr lang="en-US" sz="1400" dirty="0" err="1"/>
              <a:t>sjukskrivningar</a:t>
            </a:r>
            <a:r>
              <a:rPr lang="en-US" sz="1400" dirty="0"/>
              <a:t> I Sverige.</a:t>
            </a:r>
            <a:endParaRPr lang="en-US" sz="1400" dirty="0">
              <a:cs typeface="Arial"/>
            </a:endParaRPr>
          </a:p>
          <a:p>
            <a:pPr marL="342900" indent="-342900">
              <a:buChar char="•"/>
            </a:pPr>
            <a:endParaRPr lang="en-US" sz="1400"/>
          </a:p>
          <a:p>
            <a:pPr marL="342900" indent="-342900">
              <a:buChar char="•"/>
            </a:pPr>
            <a:r>
              <a:rPr lang="en-US" sz="1400" dirty="0" err="1"/>
              <a:t>Påverkar</a:t>
            </a:r>
            <a:r>
              <a:rPr lang="en-US" sz="1400" dirty="0"/>
              <a:t> </a:t>
            </a:r>
            <a:r>
              <a:rPr lang="en-US" sz="1400" dirty="0" err="1"/>
              <a:t>ungas</a:t>
            </a:r>
            <a:r>
              <a:rPr lang="en-US" sz="1400" dirty="0"/>
              <a:t> </a:t>
            </a:r>
            <a:r>
              <a:rPr lang="en-US" sz="1400" dirty="0" err="1"/>
              <a:t>utveckling</a:t>
            </a:r>
            <a:r>
              <a:rPr lang="en-US" sz="1400" dirty="0"/>
              <a:t>, </a:t>
            </a:r>
            <a:r>
              <a:rPr lang="en-US" sz="1400" dirty="0" err="1"/>
              <a:t>hälsa</a:t>
            </a:r>
            <a:r>
              <a:rPr lang="en-US" sz="1400" dirty="0"/>
              <a:t> </a:t>
            </a:r>
            <a:r>
              <a:rPr lang="en-US" sz="1400" dirty="0" err="1"/>
              <a:t>och</a:t>
            </a:r>
            <a:r>
              <a:rPr lang="en-US" sz="1400" dirty="0"/>
              <a:t> </a:t>
            </a:r>
            <a:r>
              <a:rPr lang="en-US" sz="1400" dirty="0" err="1"/>
              <a:t>framtid</a:t>
            </a:r>
            <a:r>
              <a:rPr lang="en-US" sz="1400" dirty="0"/>
              <a:t>.</a:t>
            </a:r>
            <a:endParaRPr lang="en-US" sz="1400" dirty="0">
              <a:cs typeface="Arial"/>
            </a:endParaRPr>
          </a:p>
          <a:p>
            <a:pPr marL="342900" indent="-342900">
              <a:buChar char="•"/>
            </a:pPr>
            <a:endParaRPr lang="en-US" sz="1400"/>
          </a:p>
          <a:p>
            <a:pPr marL="342900" indent="-342900">
              <a:buChar char="•"/>
            </a:pPr>
            <a:r>
              <a:rPr lang="en-US" sz="1400" dirty="0"/>
              <a:t>Stora </a:t>
            </a:r>
            <a:r>
              <a:rPr lang="en-US" sz="1400" dirty="0" err="1"/>
              <a:t>skillnader</a:t>
            </a:r>
            <a:r>
              <a:rPr lang="en-US" sz="1400" dirty="0"/>
              <a:t> </a:t>
            </a:r>
            <a:r>
              <a:rPr lang="en-US" sz="1400" dirty="0" err="1"/>
              <a:t>beroende</a:t>
            </a:r>
            <a:r>
              <a:rPr lang="en-US" sz="1400" dirty="0"/>
              <a:t> </a:t>
            </a:r>
            <a:r>
              <a:rPr lang="en-US" sz="1400" dirty="0" err="1"/>
              <a:t>på</a:t>
            </a:r>
            <a:r>
              <a:rPr lang="en-US" sz="1400" dirty="0"/>
              <a:t> </a:t>
            </a:r>
            <a:r>
              <a:rPr lang="en-US" sz="1400" dirty="0" err="1"/>
              <a:t>livsvillkor</a:t>
            </a:r>
            <a:r>
              <a:rPr lang="en-US" sz="1400" dirty="0"/>
              <a:t> </a:t>
            </a:r>
            <a:r>
              <a:rPr lang="en-US" sz="1400" dirty="0" err="1"/>
              <a:t>och</a:t>
            </a:r>
            <a:r>
              <a:rPr lang="en-US" sz="1400" dirty="0"/>
              <a:t> </a:t>
            </a:r>
            <a:r>
              <a:rPr lang="en-US" sz="1400" dirty="0" err="1"/>
              <a:t>bakgrund</a:t>
            </a:r>
            <a:r>
              <a:rPr lang="en-US" sz="1400" dirty="0"/>
              <a:t>.</a:t>
            </a:r>
            <a:endParaRPr lang="en-US" sz="1400" dirty="0">
              <a:cs typeface="Arial"/>
            </a:endParaRPr>
          </a:p>
          <a:p>
            <a:pPr marL="342900" indent="-342900">
              <a:buChar char="•"/>
            </a:pPr>
            <a:endParaRPr lang="en-US" sz="1400"/>
          </a:p>
          <a:p>
            <a:pPr marL="342900" indent="-342900">
              <a:buChar char="•"/>
            </a:pPr>
            <a:r>
              <a:rPr lang="en-US" sz="1400" dirty="0" err="1"/>
              <a:t>Behov</a:t>
            </a:r>
            <a:r>
              <a:rPr lang="en-US" sz="1400" dirty="0"/>
              <a:t> av </a:t>
            </a:r>
            <a:r>
              <a:rPr lang="en-US" sz="1400" dirty="0" err="1"/>
              <a:t>förebyggande</a:t>
            </a:r>
            <a:r>
              <a:rPr lang="en-US" sz="1400" dirty="0"/>
              <a:t> </a:t>
            </a:r>
            <a:r>
              <a:rPr lang="en-US" sz="1400" dirty="0" err="1"/>
              <a:t>insatser</a:t>
            </a:r>
            <a:r>
              <a:rPr lang="en-US" sz="1400" dirty="0"/>
              <a:t>, </a:t>
            </a:r>
            <a:r>
              <a:rPr lang="en-US" sz="1400" dirty="0" err="1"/>
              <a:t>samhällsnärvaro</a:t>
            </a:r>
            <a:r>
              <a:rPr lang="en-US" sz="1400" dirty="0"/>
              <a:t> </a:t>
            </a:r>
            <a:r>
              <a:rPr lang="en-US" sz="1400" dirty="0" err="1"/>
              <a:t>och</a:t>
            </a:r>
            <a:r>
              <a:rPr lang="en-US" sz="1400" dirty="0"/>
              <a:t> </a:t>
            </a:r>
            <a:r>
              <a:rPr lang="en-US" sz="1400" dirty="0" err="1"/>
              <a:t>ungas</a:t>
            </a:r>
            <a:r>
              <a:rPr lang="en-US" sz="1400" dirty="0"/>
              <a:t> </a:t>
            </a:r>
            <a:r>
              <a:rPr lang="en-US" sz="1400" dirty="0" err="1"/>
              <a:t>delaktighet</a:t>
            </a:r>
            <a:r>
              <a:rPr lang="en-US" sz="1400" dirty="0"/>
              <a:t>.</a:t>
            </a:r>
            <a:endParaRPr lang="en-US" sz="1400" dirty="0">
              <a:cs typeface="Arial"/>
            </a:endParaRPr>
          </a:p>
          <a:p>
            <a:pPr marL="342900" indent="-342900">
              <a:buChar char="•"/>
            </a:pPr>
            <a:endParaRPr lang="en-US" sz="1400"/>
          </a:p>
          <a:p>
            <a:pPr marL="342900" indent="-342900">
              <a:buChar char="•"/>
            </a:pPr>
            <a:endParaRPr lang="en-US" sz="1400"/>
          </a:p>
        </p:txBody>
      </p:sp>
    </p:spTree>
    <p:extLst>
      <p:ext uri="{BB962C8B-B14F-4D97-AF65-F5344CB8AC3E}">
        <p14:creationId xmlns:p14="http://schemas.microsoft.com/office/powerpoint/2010/main" val="4255427274"/>
      </p:ext>
    </p:extLst>
  </p:cSld>
  <p:clrMapOvr>
    <a:masterClrMapping/>
  </p:clrMapOvr>
</p:sld>
</file>

<file path=ppt/theme/theme1.xml><?xml version="1.0" encoding="utf-8"?>
<a:theme xmlns:a="http://schemas.openxmlformats.org/drawingml/2006/main" name="Röda korset">
  <a:themeElements>
    <a:clrScheme name="Anpassat 2">
      <a:dk1>
        <a:sysClr val="windowText" lastClr="000000"/>
      </a:dk1>
      <a:lt1>
        <a:sysClr val="window" lastClr="FFFFFF"/>
      </a:lt1>
      <a:dk2>
        <a:srgbClr val="000000"/>
      </a:dk2>
      <a:lt2>
        <a:srgbClr val="FFFFFF"/>
      </a:lt2>
      <a:accent1>
        <a:srgbClr val="28117D"/>
      </a:accent1>
      <a:accent2>
        <a:srgbClr val="E20025"/>
      </a:accent2>
      <a:accent3>
        <a:srgbClr val="E8D5F7"/>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3AAB1EE427E874F94BDFBD1DAD2452D" ma:contentTypeVersion="22" ma:contentTypeDescription="Skapa ett nytt dokument." ma:contentTypeScope="" ma:versionID="d9504d689e0c459dc563a0e0f8905e38">
  <xsd:schema xmlns:xsd="http://www.w3.org/2001/XMLSchema" xmlns:xs="http://www.w3.org/2001/XMLSchema" xmlns:p="http://schemas.microsoft.com/office/2006/metadata/properties" xmlns:ns2="dcff8e3f-c003-400d-b5a4-975050222570" xmlns:ns3="87e34fd2-7674-44f7-837a-2691b9f05f40" targetNamespace="http://schemas.microsoft.com/office/2006/metadata/properties" ma:root="true" ma:fieldsID="a0af59014d4789ae894d436d88e50001" ns2:_="" ns3:_="">
    <xsd:import namespace="dcff8e3f-c003-400d-b5a4-975050222570"/>
    <xsd:import namespace="87e34fd2-7674-44f7-837a-2691b9f05f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_x00c4_gar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ff8e3f-c003-400d-b5a4-9750502225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2f4b1193-c46f-4dcd-959e-89e7ce3fe9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x00c4_gare" ma:index="25" nillable="true" ma:displayName="Ägare" ma:format="Dropdown" ma:internalName="_x00c4_gare">
      <xsd:simpleType>
        <xsd:restriction base="dms:Text">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34fd2-7674-44f7-837a-2691b9f05f40"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c3e3d571-ac45-41ed-904b-347a23679769}" ma:internalName="TaxCatchAll" ma:showField="CatchAllData" ma:web="87e34fd2-7674-44f7-837a-2691b9f05f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e34fd2-7674-44f7-837a-2691b9f05f40" xsi:nil="true"/>
    <lcf76f155ced4ddcb4097134ff3c332f xmlns="dcff8e3f-c003-400d-b5a4-975050222570">
      <Terms xmlns="http://schemas.microsoft.com/office/infopath/2007/PartnerControls"/>
    </lcf76f155ced4ddcb4097134ff3c332f>
    <_x00c4_gare xmlns="dcff8e3f-c003-400d-b5a4-975050222570" xsi:nil="true"/>
  </documentManagement>
</p:properties>
</file>

<file path=customXml/itemProps1.xml><?xml version="1.0" encoding="utf-8"?>
<ds:datastoreItem xmlns:ds="http://schemas.openxmlformats.org/officeDocument/2006/customXml" ds:itemID="{2C591611-162D-4787-B1F7-42FF4D71ECDB}"/>
</file>

<file path=customXml/itemProps2.xml><?xml version="1.0" encoding="utf-8"?>
<ds:datastoreItem xmlns:ds="http://schemas.openxmlformats.org/officeDocument/2006/customXml" ds:itemID="{403AFF64-2C8B-454F-A72E-7255F539AC61}">
  <ds:schemaRefs>
    <ds:schemaRef ds:uri="http://schemas.microsoft.com/sharepoint/v3/contenttype/forms"/>
  </ds:schemaRefs>
</ds:datastoreItem>
</file>

<file path=customXml/itemProps3.xml><?xml version="1.0" encoding="utf-8"?>
<ds:datastoreItem xmlns:ds="http://schemas.openxmlformats.org/officeDocument/2006/customXml" ds:itemID="{83CEE415-933F-46ED-8F32-7256A89B3FA1}">
  <ds:schemaRefs>
    <ds:schemaRef ds:uri="http://schemas.microsoft.com/office/2006/metadata/properties"/>
    <ds:schemaRef ds:uri="http://schemas.microsoft.com/office/infopath/2007/PartnerControls"/>
    <ds:schemaRef ds:uri="87e34fd2-7674-44f7-837a-2691b9f05f40"/>
    <ds:schemaRef ds:uri="dcff8e3f-c003-400d-b5a4-975050222570"/>
  </ds:schemaRefs>
</ds:datastoreItem>
</file>

<file path=docProps/app.xml><?xml version="1.0" encoding="utf-8"?>
<Properties xmlns="http://schemas.openxmlformats.org/officeDocument/2006/extended-properties" xmlns:vt="http://schemas.openxmlformats.org/officeDocument/2006/docPropsVTypes">
  <Template>Röda Korset Sv</Template>
  <TotalTime>0</TotalTime>
  <Words>1473</Words>
  <Application>Microsoft Office PowerPoint</Application>
  <PresentationFormat>Bredbild</PresentationFormat>
  <Paragraphs>91</Paragraphs>
  <Slides>6</Slides>
  <Notes>6</Notes>
  <HiddenSlides>0</HiddenSlides>
  <MMClips>0</MMClips>
  <ScaleCrop>false</ScaleCrop>
  <HeadingPairs>
    <vt:vector size="4" baseType="variant">
      <vt:variant>
        <vt:lpstr>Tema</vt:lpstr>
      </vt:variant>
      <vt:variant>
        <vt:i4>1</vt:i4>
      </vt:variant>
      <vt:variant>
        <vt:lpstr>Bildrubriker</vt:lpstr>
      </vt:variant>
      <vt:variant>
        <vt:i4>6</vt:i4>
      </vt:variant>
    </vt:vector>
  </HeadingPairs>
  <TitlesOfParts>
    <vt:vector size="7" baseType="lpstr">
      <vt:lpstr>Röda korset</vt:lpstr>
      <vt:lpstr>Rapport: Ungas tvivel på samhällets förmåga - en varningssignal</vt:lpstr>
      <vt:lpstr>84% av unga tvivlar på samhällets förmåga att hantera psykisk ohälsa</vt:lpstr>
      <vt:lpstr>“Känns som det är svårt att få stöd och att man måste vara väldigt sjuk för att få det. För oss som har grov ångest men ändå inte är självmordsbenägna känns det som man är på egen hand.” </vt:lpstr>
      <vt:lpstr>PowerPoint-presentation</vt:lpstr>
      <vt:lpstr>PowerPoint-presentation</vt:lpstr>
      <vt:lpstr>Slutsatser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Ada Grön</dc:creator>
  <cp:lastModifiedBy>Li Nester</cp:lastModifiedBy>
  <cp:revision>226</cp:revision>
  <cp:lastPrinted>2024-06-18T11:05:18Z</cp:lastPrinted>
  <dcterms:created xsi:type="dcterms:W3CDTF">2021-10-13T14:57:35Z</dcterms:created>
  <dcterms:modified xsi:type="dcterms:W3CDTF">2025-10-02T09:49:39Z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0x01010093AAB1EE427E874F94BDFBD1DAD2452D</vt:lpwstr>
  </property>
  <property fmtid="{D5CDD505-2E9C-101B-9397-08002B2CF9AE}" pid="3" name="MediaServiceImageTags">
    <vt:lpwstr/>
  </property>
</Properties>
</file>