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755" r:id="rId6"/>
    <p:sldId id="759" r:id="rId7"/>
    <p:sldId id="779" r:id="rId8"/>
    <p:sldId id="761" r:id="rId9"/>
    <p:sldId id="762" r:id="rId10"/>
    <p:sldId id="780" r:id="rId11"/>
    <p:sldId id="764" r:id="rId12"/>
    <p:sldId id="767" r:id="rId13"/>
    <p:sldId id="765" r:id="rId14"/>
    <p:sldId id="743" r:id="rId15"/>
    <p:sldId id="753" r:id="rId16"/>
    <p:sldId id="260" r:id="rId17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C2"/>
    <a:srgbClr val="EDF4F4"/>
    <a:srgbClr val="C7ECDC"/>
    <a:srgbClr val="4F0433"/>
    <a:srgbClr val="CCEBED"/>
    <a:srgbClr val="FFDDD6"/>
    <a:srgbClr val="666666"/>
    <a:srgbClr val="DDDEE0"/>
    <a:srgbClr val="FF876F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60131" autoAdjust="0"/>
  </p:normalViewPr>
  <p:slideViewPr>
    <p:cSldViewPr>
      <p:cViewPr varScale="1">
        <p:scale>
          <a:sx n="91" d="100"/>
          <a:sy n="91" d="100"/>
        </p:scale>
        <p:origin x="2224" y="184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2025-09-29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S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03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6E1A-5CFF-9E13-6894-1AEF63077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BA399-856B-C53C-C543-D6230AFB3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DD3D5-37C2-5913-7749-33F7FA95D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A885C-7526-DE33-4BA6-7C766363E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56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5C3D-F8CF-48FB-BFB1-E14938E9DB02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00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020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40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72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7B466-09F2-737D-DB63-A265BDD2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52781-3075-220D-0837-5E05A03B5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311E2-4AF1-E8C6-4930-72FCEEC7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9253-06F7-64FC-8D8B-9A12A552C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54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15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84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76DE0-0219-C0C3-EAFC-2268CAA04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9892E-5CE8-1F75-779A-600DC70AB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971A4-615F-3116-6490-ADC646538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3062-404E-DA48-54EC-4D6654475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93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5B8E1-4077-C622-1E8C-4B9651526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33812-5EBD-0ABB-0C9E-D047C9239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6014F-0AD0-0143-908A-EBC195ACC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F1A8-B0E8-B942-3722-62686287D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7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7E5A-8EF6-9D78-0EFE-2C23A2DB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55DBC-8084-0D2D-E71C-8D2D7F942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24361-C1CB-B70F-C2A1-EE25D25E3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F9BF-BB41-15AE-1A33-1A660BCB4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52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448F18E-72E2-391B-2BBC-CE5C1B8B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50510"/>
            <a:ext cx="1905000" cy="1714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43669FA8-F875-EFA7-FE7C-4B7A755A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50510"/>
            <a:ext cx="685800" cy="171450"/>
          </a:xfrm>
        </p:spPr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77E525B5-A43A-9328-3BCE-50CAE2423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5352628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C0052E4-0E9E-8325-19CB-BBCC5D2E0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9FC8EC8-4D47-54A6-CB4F-7C72516F6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42463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5" name="Platshållare för sidfot 2">
            <a:extLst>
              <a:ext uri="{FF2B5EF4-FFF2-40B4-BE49-F238E27FC236}">
                <a16:creationId xmlns:a16="http://schemas.microsoft.com/office/drawing/2014/main" id="{E8517693-CAE0-9BF0-7593-0CB94A2A6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612D6F-3804-38DD-6683-580ADB73A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sidfot 2">
            <a:extLst>
              <a:ext uri="{FF2B5EF4-FFF2-40B4-BE49-F238E27FC236}">
                <a16:creationId xmlns:a16="http://schemas.microsoft.com/office/drawing/2014/main" id="{8C38B943-FF2B-4302-1922-A3E7D130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820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olivia.biermann@ki.se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45332"/>
            <a:ext cx="8062664" cy="857250"/>
          </a:xfrm>
        </p:spPr>
        <p:txBody>
          <a:bodyPr/>
          <a:lstStyle/>
          <a:p>
            <a:r>
              <a:rPr lang="en-GB" dirty="0" err="1"/>
              <a:t>Vägar</a:t>
            </a:r>
            <a:r>
              <a:rPr lang="en-GB" dirty="0"/>
              <a:t> till </a:t>
            </a:r>
            <a:r>
              <a:rPr lang="en-GB" dirty="0" err="1"/>
              <a:t>effektiv</a:t>
            </a:r>
            <a:r>
              <a:rPr lang="en-GB" dirty="0"/>
              <a:t> </a:t>
            </a:r>
            <a:r>
              <a:rPr lang="en-GB" dirty="0" err="1"/>
              <a:t>finansiering</a:t>
            </a:r>
            <a:r>
              <a:rPr lang="en-GB" dirty="0"/>
              <a:t> och </a:t>
            </a:r>
            <a:r>
              <a:rPr lang="en-GB" dirty="0" err="1"/>
              <a:t>ungdomscentrerade</a:t>
            </a:r>
            <a:r>
              <a:rPr lang="en-GB" dirty="0"/>
              <a:t> </a:t>
            </a:r>
            <a:r>
              <a:rPr lang="en-GB" dirty="0" err="1"/>
              <a:t>samordnade</a:t>
            </a:r>
            <a:r>
              <a:rPr lang="en-GB" dirty="0"/>
              <a:t> </a:t>
            </a:r>
            <a:r>
              <a:rPr lang="en-GB" dirty="0" err="1"/>
              <a:t>insatser</a:t>
            </a:r>
            <a:r>
              <a:rPr lang="en-GB" dirty="0"/>
              <a:t> för </a:t>
            </a:r>
            <a:r>
              <a:rPr lang="en-GB" dirty="0" err="1"/>
              <a:t>ungas</a:t>
            </a:r>
            <a:r>
              <a:rPr lang="en-GB" dirty="0"/>
              <a:t> </a:t>
            </a:r>
            <a:r>
              <a:rPr lang="en-GB" dirty="0" err="1"/>
              <a:t>psykiska</a:t>
            </a:r>
            <a:r>
              <a:rPr lang="en-GB" dirty="0"/>
              <a:t> hälsa </a:t>
            </a:r>
            <a:r>
              <a:rPr lang="en-GB" dirty="0" err="1"/>
              <a:t>i</a:t>
            </a:r>
            <a:r>
              <a:rPr lang="en-GB" dirty="0"/>
              <a:t> Sverige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380762"/>
            <a:ext cx="7772400" cy="1081501"/>
          </a:xfrm>
        </p:spPr>
        <p:txBody>
          <a:bodyPr/>
          <a:lstStyle/>
          <a:p>
            <a:r>
              <a:rPr lang="sv-SE" altLang="sv-SE" b="1" dirty="0"/>
              <a:t>Olivia Biermann</a:t>
            </a:r>
            <a:r>
              <a:rPr lang="sv-SE" altLang="sv-SE" dirty="0"/>
              <a:t>, hälsosystem- och policyforskare</a:t>
            </a:r>
            <a:endParaRPr lang="en-US" altLang="sv-SE" dirty="0"/>
          </a:p>
          <a:p>
            <a:r>
              <a:rPr lang="en-US" altLang="sv-SE" dirty="0" err="1"/>
              <a:t>Anknuten</a:t>
            </a:r>
            <a:r>
              <a:rPr lang="en-US" altLang="sv-SE" dirty="0"/>
              <a:t> till </a:t>
            </a:r>
            <a:r>
              <a:rPr lang="en-US" altLang="sv-SE" dirty="0" err="1"/>
              <a:t>Institutionen</a:t>
            </a:r>
            <a:r>
              <a:rPr lang="en-US" altLang="sv-SE" dirty="0"/>
              <a:t> för global </a:t>
            </a:r>
            <a:r>
              <a:rPr lang="en-US" altLang="sv-SE" dirty="0" err="1"/>
              <a:t>folkhälsa</a:t>
            </a:r>
            <a:endParaRPr lang="en-US" altLang="sv-SE" dirty="0"/>
          </a:p>
          <a:p>
            <a:r>
              <a:rPr lang="en-US" altLang="sv-SE" dirty="0"/>
              <a:t>olivia.biermann@ki.se</a:t>
            </a:r>
          </a:p>
          <a:p>
            <a:endParaRPr lang="en-US" altLang="sv-SE" dirty="0"/>
          </a:p>
          <a:p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2F110-A0AF-B09C-902C-83EA55363155}"/>
              </a:ext>
            </a:extLst>
          </p:cNvPr>
          <p:cNvSpPr txBox="1"/>
          <p:nvPr/>
        </p:nvSpPr>
        <p:spPr>
          <a:xfrm>
            <a:off x="343949" y="3380763"/>
            <a:ext cx="184731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endParaRPr lang="en-SE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C6F24-8EB9-C2BE-A9D6-A705FF29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8DCC-80DE-5905-2568-C16DA9D8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8FCFB-7D69-06FA-0FA5-C851ADE6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8AE0F-D418-14A1-F776-275CC90D0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olivia.biermann@ki.se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D62A1F5-7A82-04C9-2E32-0C71374DC4A6}"/>
              </a:ext>
            </a:extLst>
          </p:cNvPr>
          <p:cNvSpPr/>
          <p:nvPr/>
        </p:nvSpPr>
        <p:spPr bwMode="auto">
          <a:xfrm>
            <a:off x="255982" y="267494"/>
            <a:ext cx="8492481" cy="4176464"/>
          </a:xfrm>
          <a:prstGeom prst="wedgeRoundRectCallout">
            <a:avLst>
              <a:gd name="adj1" fmla="val 8358"/>
              <a:gd name="adj2" fmla="val 60857"/>
              <a:gd name="adj3" fmla="val 1666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z="14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32236D-9F68-8EA3-DB07-01CCD673A567}"/>
              </a:ext>
            </a:extLst>
          </p:cNvPr>
          <p:cNvSpPr txBox="1">
            <a:spLocks/>
          </p:cNvSpPr>
          <p:nvPr/>
        </p:nvSpPr>
        <p:spPr bwMode="auto">
          <a:xfrm>
            <a:off x="327990" y="521579"/>
            <a:ext cx="8204450" cy="226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GB" sz="2400" kern="0" dirty="0"/>
              <a:t>“Man </a:t>
            </a:r>
            <a:r>
              <a:rPr lang="en-GB" sz="2400" kern="0" dirty="0" err="1"/>
              <a:t>har</a:t>
            </a:r>
            <a:r>
              <a:rPr lang="en-GB" sz="2400" kern="0" dirty="0"/>
              <a:t> </a:t>
            </a:r>
            <a:r>
              <a:rPr lang="en-GB" sz="2400" kern="0" dirty="0" err="1"/>
              <a:t>en</a:t>
            </a:r>
            <a:r>
              <a:rPr lang="en-GB" sz="2400" kern="0" dirty="0"/>
              <a:t> </a:t>
            </a:r>
            <a:r>
              <a:rPr lang="en-GB" sz="2400" kern="0" dirty="0" err="1"/>
              <a:t>politisk</a:t>
            </a:r>
            <a:r>
              <a:rPr lang="en-GB" sz="2400" kern="0" dirty="0"/>
              <a:t> </a:t>
            </a:r>
            <a:r>
              <a:rPr lang="en-GB" sz="2400" kern="0" dirty="0" err="1"/>
              <a:t>logik</a:t>
            </a:r>
            <a:r>
              <a:rPr lang="en-GB" sz="2400" kern="0" dirty="0"/>
              <a:t> </a:t>
            </a:r>
            <a:r>
              <a:rPr lang="en-GB" sz="2400" kern="0" dirty="0" err="1"/>
              <a:t>som</a:t>
            </a:r>
            <a:r>
              <a:rPr lang="en-GB" sz="2400" kern="0" dirty="0"/>
              <a:t> </a:t>
            </a:r>
            <a:r>
              <a:rPr lang="en-GB" sz="2400" kern="0" dirty="0" err="1"/>
              <a:t>handlar</a:t>
            </a:r>
            <a:r>
              <a:rPr lang="en-GB" sz="2400" kern="0" dirty="0"/>
              <a:t> om </a:t>
            </a:r>
            <a:r>
              <a:rPr lang="en-GB" sz="2400" kern="0" dirty="0" err="1"/>
              <a:t>att</a:t>
            </a:r>
            <a:r>
              <a:rPr lang="en-GB" sz="2400" kern="0" dirty="0"/>
              <a:t> visa </a:t>
            </a:r>
            <a:r>
              <a:rPr lang="en-GB" sz="2400" kern="0" dirty="0" err="1"/>
              <a:t>kortsiktiga</a:t>
            </a:r>
            <a:r>
              <a:rPr lang="en-GB" sz="2400" kern="0" dirty="0"/>
              <a:t> </a:t>
            </a:r>
            <a:r>
              <a:rPr lang="en-GB" sz="2400" kern="0" dirty="0" err="1"/>
              <a:t>segrar</a:t>
            </a:r>
            <a:r>
              <a:rPr lang="en-GB" sz="2400" kern="0" dirty="0"/>
              <a:t> </a:t>
            </a:r>
            <a:r>
              <a:rPr lang="en-GB" sz="2400" kern="0" dirty="0" err="1"/>
              <a:t>som</a:t>
            </a:r>
            <a:r>
              <a:rPr lang="en-GB" sz="2400" kern="0" dirty="0"/>
              <a:t> </a:t>
            </a:r>
            <a:r>
              <a:rPr lang="en-GB" sz="2400" kern="0" dirty="0" err="1"/>
              <a:t>är</a:t>
            </a:r>
            <a:r>
              <a:rPr lang="en-GB" sz="2400" kern="0" dirty="0"/>
              <a:t> </a:t>
            </a:r>
            <a:r>
              <a:rPr lang="en-GB" sz="2400" kern="0" dirty="0" err="1"/>
              <a:t>lätt</a:t>
            </a:r>
            <a:r>
              <a:rPr lang="en-GB" sz="2400" kern="0" dirty="0"/>
              <a:t>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sälja</a:t>
            </a:r>
            <a:r>
              <a:rPr lang="en-GB" sz="2400" kern="0" dirty="0"/>
              <a:t> in till media och </a:t>
            </a:r>
            <a:r>
              <a:rPr lang="en-GB" sz="2400" kern="0" dirty="0" err="1"/>
              <a:t>allmänheten</a:t>
            </a:r>
            <a:r>
              <a:rPr lang="en-GB" sz="2400" kern="0" dirty="0"/>
              <a:t>. […] De </a:t>
            </a:r>
            <a:r>
              <a:rPr lang="en-GB" sz="2400" kern="0" dirty="0" err="1"/>
              <a:t>är</a:t>
            </a:r>
            <a:r>
              <a:rPr lang="en-GB" sz="2400" kern="0" dirty="0"/>
              <a:t> </a:t>
            </a:r>
            <a:r>
              <a:rPr lang="en-GB" sz="2400" kern="0" dirty="0" err="1"/>
              <a:t>inte</a:t>
            </a:r>
            <a:r>
              <a:rPr lang="en-GB" sz="2400" kern="0" dirty="0"/>
              <a:t> </a:t>
            </a:r>
            <a:r>
              <a:rPr lang="en-GB" sz="2400" kern="0" dirty="0" err="1"/>
              <a:t>konstruerade</a:t>
            </a:r>
            <a:r>
              <a:rPr lang="en-GB" sz="2400" kern="0" dirty="0"/>
              <a:t> för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ge</a:t>
            </a:r>
            <a:r>
              <a:rPr lang="en-GB" sz="2400" kern="0" dirty="0"/>
              <a:t> </a:t>
            </a:r>
            <a:r>
              <a:rPr lang="en-GB" sz="2400" kern="0" dirty="0" err="1"/>
              <a:t>effekt</a:t>
            </a:r>
            <a:r>
              <a:rPr lang="en-GB" sz="2400" kern="0" dirty="0"/>
              <a:t>. […] Det </a:t>
            </a:r>
            <a:r>
              <a:rPr lang="en-GB" sz="2400" kern="0" dirty="0" err="1"/>
              <a:t>här</a:t>
            </a:r>
            <a:r>
              <a:rPr lang="en-GB" sz="2400" kern="0" dirty="0"/>
              <a:t> </a:t>
            </a:r>
            <a:r>
              <a:rPr lang="en-GB" sz="2400" kern="0" dirty="0" err="1"/>
              <a:t>har</a:t>
            </a:r>
            <a:r>
              <a:rPr lang="en-GB" sz="2400" kern="0" dirty="0"/>
              <a:t> </a:t>
            </a:r>
            <a:r>
              <a:rPr lang="en-GB" sz="2400" kern="0" dirty="0" err="1"/>
              <a:t>präglat</a:t>
            </a:r>
            <a:r>
              <a:rPr lang="en-GB" sz="2400" kern="0" dirty="0"/>
              <a:t> </a:t>
            </a:r>
            <a:r>
              <a:rPr lang="en-GB" sz="2400" kern="0" dirty="0" err="1"/>
              <a:t>svensk</a:t>
            </a:r>
            <a:r>
              <a:rPr lang="en-GB" sz="2400" kern="0" dirty="0"/>
              <a:t> </a:t>
            </a:r>
            <a:r>
              <a:rPr lang="en-GB" sz="2400" kern="0" dirty="0" err="1"/>
              <a:t>psykisk</a:t>
            </a:r>
            <a:r>
              <a:rPr lang="en-GB" sz="2400" kern="0" dirty="0"/>
              <a:t> </a:t>
            </a:r>
            <a:r>
              <a:rPr lang="en-GB" sz="2400" kern="0" dirty="0" err="1"/>
              <a:t>hälsopolitik</a:t>
            </a:r>
            <a:r>
              <a:rPr lang="en-GB" sz="2400" kern="0" dirty="0"/>
              <a:t> under </a:t>
            </a:r>
            <a:r>
              <a:rPr lang="en-GB" sz="2400" kern="0" dirty="0" err="1"/>
              <a:t>tjugo</a:t>
            </a:r>
            <a:r>
              <a:rPr lang="en-GB" sz="2400" kern="0" dirty="0"/>
              <a:t> </a:t>
            </a:r>
            <a:r>
              <a:rPr lang="en-GB" sz="2400" kern="0" dirty="0" err="1"/>
              <a:t>år</a:t>
            </a:r>
            <a:r>
              <a:rPr lang="en-GB" sz="2400" kern="0" dirty="0"/>
              <a:t> </a:t>
            </a:r>
            <a:r>
              <a:rPr lang="en-GB" sz="2400" kern="0" dirty="0" err="1"/>
              <a:t>att</a:t>
            </a:r>
            <a:r>
              <a:rPr lang="en-GB" sz="2400" kern="0" dirty="0"/>
              <a:t> man </a:t>
            </a:r>
            <a:r>
              <a:rPr lang="en-GB" sz="2400" kern="0" dirty="0" err="1"/>
              <a:t>har</a:t>
            </a:r>
            <a:r>
              <a:rPr lang="en-GB" sz="2400" kern="0" dirty="0"/>
              <a:t> </a:t>
            </a:r>
            <a:r>
              <a:rPr lang="en-GB" sz="2400" kern="0" dirty="0" err="1"/>
              <a:t>pytsat</a:t>
            </a:r>
            <a:r>
              <a:rPr lang="en-GB" sz="2400" kern="0" dirty="0"/>
              <a:t> </a:t>
            </a:r>
            <a:r>
              <a:rPr lang="en-GB" sz="2400" kern="0" dirty="0" err="1"/>
              <a:t>ut</a:t>
            </a:r>
            <a:r>
              <a:rPr lang="en-GB" sz="2400" kern="0" dirty="0"/>
              <a:t> </a:t>
            </a:r>
            <a:r>
              <a:rPr lang="en-GB" sz="2400" kern="0" dirty="0" err="1"/>
              <a:t>ganska</a:t>
            </a:r>
            <a:r>
              <a:rPr lang="en-GB" sz="2400" kern="0" dirty="0"/>
              <a:t> </a:t>
            </a:r>
            <a:r>
              <a:rPr lang="en-GB" sz="2400" kern="0" dirty="0" err="1"/>
              <a:t>många</a:t>
            </a:r>
            <a:r>
              <a:rPr lang="en-GB" sz="2400" kern="0" dirty="0"/>
              <a:t> </a:t>
            </a:r>
            <a:r>
              <a:rPr lang="en-GB" sz="2400" kern="0" dirty="0" err="1"/>
              <a:t>miljarder</a:t>
            </a:r>
            <a:r>
              <a:rPr lang="en-GB" sz="2400" kern="0" dirty="0"/>
              <a:t> under </a:t>
            </a:r>
            <a:r>
              <a:rPr lang="en-GB" sz="2400" kern="0" dirty="0" err="1"/>
              <a:t>åren</a:t>
            </a:r>
            <a:r>
              <a:rPr lang="en-GB" sz="2400" kern="0" dirty="0"/>
              <a:t> men det </a:t>
            </a:r>
            <a:r>
              <a:rPr lang="en-GB" sz="2400" kern="0" dirty="0" err="1"/>
              <a:t>har</a:t>
            </a:r>
            <a:r>
              <a:rPr lang="en-GB" sz="2400" kern="0" dirty="0"/>
              <a:t> </a:t>
            </a:r>
            <a:r>
              <a:rPr lang="en-GB" sz="2400" kern="0" dirty="0" err="1"/>
              <a:t>skett</a:t>
            </a:r>
            <a:r>
              <a:rPr lang="en-GB" sz="2400" kern="0" dirty="0"/>
              <a:t> </a:t>
            </a:r>
            <a:r>
              <a:rPr lang="en-GB" sz="2400" kern="0" dirty="0" err="1"/>
              <a:t>ofta</a:t>
            </a:r>
            <a:r>
              <a:rPr lang="en-GB" sz="2400" kern="0" dirty="0"/>
              <a:t> </a:t>
            </a:r>
            <a:r>
              <a:rPr lang="en-GB" sz="2400" kern="0" dirty="0" err="1"/>
              <a:t>i</a:t>
            </a:r>
            <a:r>
              <a:rPr lang="en-GB" sz="2400" kern="0" dirty="0"/>
              <a:t> </a:t>
            </a:r>
            <a:r>
              <a:rPr lang="en-GB" sz="2400" kern="0" dirty="0" err="1"/>
              <a:t>projektform</a:t>
            </a:r>
            <a:r>
              <a:rPr lang="en-GB" sz="2400" kern="0" dirty="0"/>
              <a:t> </a:t>
            </a:r>
            <a:r>
              <a:rPr lang="en-GB" sz="2400" kern="0" dirty="0" err="1"/>
              <a:t>eller</a:t>
            </a:r>
            <a:r>
              <a:rPr lang="en-GB" sz="2400" kern="0" dirty="0"/>
              <a:t> </a:t>
            </a:r>
            <a:r>
              <a:rPr lang="en-GB" sz="2400" kern="0" dirty="0" err="1"/>
              <a:t>tillfälliga</a:t>
            </a:r>
            <a:r>
              <a:rPr lang="en-GB" sz="2400" kern="0" dirty="0"/>
              <a:t> </a:t>
            </a:r>
            <a:r>
              <a:rPr lang="en-GB" sz="2400" kern="0" dirty="0" err="1"/>
              <a:t>satsningar</a:t>
            </a:r>
            <a:r>
              <a:rPr lang="en-GB" sz="2400" kern="0" dirty="0"/>
              <a:t> och det </a:t>
            </a:r>
            <a:r>
              <a:rPr lang="en-GB" sz="2400" kern="0" dirty="0" err="1"/>
              <a:t>har</a:t>
            </a:r>
            <a:r>
              <a:rPr lang="en-GB" sz="2400" kern="0" dirty="0"/>
              <a:t> </a:t>
            </a:r>
            <a:r>
              <a:rPr lang="en-GB" sz="2400" kern="0" dirty="0" err="1"/>
              <a:t>inte</a:t>
            </a:r>
            <a:r>
              <a:rPr lang="en-GB" sz="2400" kern="0" dirty="0"/>
              <a:t> </a:t>
            </a:r>
            <a:r>
              <a:rPr lang="en-GB" sz="2400" kern="0" dirty="0" err="1"/>
              <a:t>hjälpt</a:t>
            </a:r>
            <a:r>
              <a:rPr lang="en-GB" sz="2400" kern="0" dirty="0"/>
              <a:t> till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bygga</a:t>
            </a:r>
            <a:r>
              <a:rPr lang="en-GB" sz="2400" kern="0" dirty="0"/>
              <a:t> </a:t>
            </a:r>
            <a:r>
              <a:rPr lang="en-GB" sz="2400" kern="0" dirty="0" err="1"/>
              <a:t>upp</a:t>
            </a:r>
            <a:r>
              <a:rPr lang="en-GB" sz="2400" kern="0" dirty="0"/>
              <a:t> </a:t>
            </a:r>
            <a:r>
              <a:rPr lang="en-GB" sz="2400" kern="0" dirty="0" err="1"/>
              <a:t>strukturer</a:t>
            </a:r>
            <a:r>
              <a:rPr lang="en-GB" sz="2400" kern="0" dirty="0"/>
              <a:t> </a:t>
            </a:r>
            <a:r>
              <a:rPr lang="en-GB" sz="2400" kern="0" dirty="0" err="1"/>
              <a:t>eller</a:t>
            </a:r>
            <a:r>
              <a:rPr lang="en-GB" sz="2400" kern="0" dirty="0"/>
              <a:t> </a:t>
            </a:r>
            <a:r>
              <a:rPr lang="en-GB" sz="2400" kern="0" dirty="0" err="1"/>
              <a:t>stärka</a:t>
            </a:r>
            <a:r>
              <a:rPr lang="en-GB" sz="2400" kern="0" dirty="0"/>
              <a:t> </a:t>
            </a:r>
            <a:r>
              <a:rPr lang="en-GB" sz="2400" kern="0" dirty="0" err="1"/>
              <a:t>kapaciteten</a:t>
            </a:r>
            <a:r>
              <a:rPr lang="en-GB" sz="2400" kern="0" dirty="0"/>
              <a:t>, </a:t>
            </a:r>
            <a:r>
              <a:rPr lang="en-GB" sz="2400" kern="0" dirty="0" err="1"/>
              <a:t>arbeta</a:t>
            </a:r>
            <a:r>
              <a:rPr lang="en-GB" sz="2400" kern="0" dirty="0"/>
              <a:t> </a:t>
            </a:r>
            <a:r>
              <a:rPr lang="en-GB" sz="2400" kern="0" dirty="0" err="1"/>
              <a:t>förebyggande</a:t>
            </a:r>
            <a:r>
              <a:rPr lang="en-GB" sz="2400" kern="0" dirty="0"/>
              <a:t>, </a:t>
            </a:r>
            <a:r>
              <a:rPr lang="en-GB" sz="2400" kern="0" dirty="0" err="1"/>
              <a:t>främjade</a:t>
            </a:r>
            <a:r>
              <a:rPr lang="en-GB" sz="2400" kern="0" dirty="0"/>
              <a:t> </a:t>
            </a:r>
            <a:r>
              <a:rPr lang="en-GB" sz="2400" kern="0" dirty="0" err="1"/>
              <a:t>eller</a:t>
            </a:r>
            <a:r>
              <a:rPr lang="en-GB" sz="2400" kern="0" dirty="0"/>
              <a:t> med </a:t>
            </a:r>
            <a:r>
              <a:rPr lang="en-GB" sz="2400" kern="0" dirty="0" err="1"/>
              <a:t>tidiga</a:t>
            </a:r>
            <a:r>
              <a:rPr lang="en-GB" sz="2400" kern="0" dirty="0"/>
              <a:t> </a:t>
            </a:r>
            <a:r>
              <a:rPr lang="en-GB" sz="2400" kern="0" dirty="0" err="1"/>
              <a:t>insatser</a:t>
            </a:r>
            <a:r>
              <a:rPr lang="en-GB" sz="2400" kern="0" dirty="0"/>
              <a:t>.” (</a:t>
            </a:r>
            <a:r>
              <a:rPr lang="en-GB" sz="2400" kern="0" dirty="0" err="1"/>
              <a:t>intervju</a:t>
            </a:r>
            <a:r>
              <a:rPr lang="en-GB" sz="2400" kern="0" dirty="0"/>
              <a:t> 24, man, </a:t>
            </a:r>
            <a:r>
              <a:rPr lang="en-GB" sz="2400" kern="0" dirty="0" err="1"/>
              <a:t>politiker</a:t>
            </a:r>
            <a:r>
              <a:rPr lang="en-GB" sz="2400" kern="0" dirty="0"/>
              <a:t> </a:t>
            </a:r>
            <a:r>
              <a:rPr lang="en-GB" sz="2400" kern="0" dirty="0" err="1"/>
              <a:t>på</a:t>
            </a:r>
            <a:r>
              <a:rPr lang="en-GB" sz="2400" kern="0" dirty="0"/>
              <a:t> </a:t>
            </a:r>
            <a:r>
              <a:rPr lang="en-GB" sz="2400" kern="0" dirty="0" err="1"/>
              <a:t>nationell</a:t>
            </a:r>
            <a:r>
              <a:rPr lang="en-GB" sz="2400" kern="0" dirty="0"/>
              <a:t> </a:t>
            </a:r>
            <a:r>
              <a:rPr lang="en-GB" sz="2400" kern="0" dirty="0" err="1"/>
              <a:t>nivå</a:t>
            </a:r>
            <a:r>
              <a:rPr lang="en-GB" sz="2400" kern="0" dirty="0"/>
              <a:t>)</a:t>
            </a:r>
          </a:p>
          <a:p>
            <a:pPr algn="ctr"/>
            <a:endParaRPr lang="en-GB" sz="1800" kern="0" dirty="0"/>
          </a:p>
          <a:p>
            <a:pPr algn="ctr"/>
            <a:endParaRPr lang="en-GB" sz="1800" kern="0" dirty="0"/>
          </a:p>
          <a:p>
            <a:pPr algn="ctr"/>
            <a:endParaRPr lang="en-SE" sz="1800" kern="0" dirty="0"/>
          </a:p>
        </p:txBody>
      </p:sp>
      <p:pic>
        <p:nvPicPr>
          <p:cNvPr id="8" name="AUDIO-2025-09-27-22-18-53.m4a">
            <a:hlinkClick r:id="" action="ppaction://media"/>
            <a:extLst>
              <a:ext uri="{FF2B5EF4-FFF2-40B4-BE49-F238E27FC236}">
                <a16:creationId xmlns:a16="http://schemas.microsoft.com/office/drawing/2014/main" id="{82BF010E-DA30-B0CC-063D-0BE51CF6E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225" y="94231"/>
            <a:ext cx="245271" cy="2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BDEB-40EB-7E36-50EE-3308C6CA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888029" cy="857250"/>
          </a:xfrm>
        </p:spPr>
        <p:txBody>
          <a:bodyPr/>
          <a:lstStyle/>
          <a:p>
            <a:r>
              <a:rPr lang="en-GB" sz="2400" dirty="0" err="1"/>
              <a:t>Vägar</a:t>
            </a:r>
            <a:r>
              <a:rPr lang="en-GB" sz="2400" dirty="0"/>
              <a:t> till </a:t>
            </a:r>
            <a:r>
              <a:rPr lang="en-GB" sz="2400" dirty="0" err="1"/>
              <a:t>effektiv</a:t>
            </a:r>
            <a:r>
              <a:rPr lang="en-GB" sz="2400" dirty="0"/>
              <a:t> </a:t>
            </a:r>
            <a:r>
              <a:rPr lang="en-GB" sz="2400" dirty="0" err="1"/>
              <a:t>finansiering</a:t>
            </a:r>
            <a:r>
              <a:rPr lang="en-GB" sz="2400" dirty="0"/>
              <a:t> och </a:t>
            </a:r>
            <a:r>
              <a:rPr lang="en-GB" sz="2400" dirty="0" err="1"/>
              <a:t>ungdomscentrerade</a:t>
            </a:r>
            <a:r>
              <a:rPr lang="en-GB" sz="2400" dirty="0"/>
              <a:t> </a:t>
            </a:r>
            <a:r>
              <a:rPr lang="en-GB" sz="2400" dirty="0" err="1"/>
              <a:t>samordnade</a:t>
            </a:r>
            <a:r>
              <a:rPr lang="en-GB" sz="2400" dirty="0"/>
              <a:t> </a:t>
            </a:r>
            <a:r>
              <a:rPr lang="en-GB" sz="2400" dirty="0" err="1"/>
              <a:t>insatser</a:t>
            </a:r>
            <a:r>
              <a:rPr lang="en-GB" sz="2400" dirty="0"/>
              <a:t> för </a:t>
            </a:r>
            <a:r>
              <a:rPr lang="en-GB" sz="2400" dirty="0" err="1"/>
              <a:t>ungas</a:t>
            </a:r>
            <a:r>
              <a:rPr lang="en-GB" sz="2400" dirty="0"/>
              <a:t> </a:t>
            </a:r>
            <a:r>
              <a:rPr lang="en-GB" sz="2400" dirty="0" err="1"/>
              <a:t>psykiska</a:t>
            </a:r>
            <a:r>
              <a:rPr lang="en-GB" sz="2400" dirty="0"/>
              <a:t> hälsa </a:t>
            </a:r>
            <a:r>
              <a:rPr lang="en-GB" sz="2400" dirty="0" err="1"/>
              <a:t>i</a:t>
            </a:r>
            <a:r>
              <a:rPr lang="en-GB" sz="2400" dirty="0"/>
              <a:t> Sverige</a:t>
            </a:r>
            <a:endParaRPr lang="en-S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67F4-E3E8-DB9B-AA80-2396C551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7859216" cy="304112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err="1"/>
              <a:t>Generera</a:t>
            </a:r>
            <a:r>
              <a:rPr lang="en-GB" dirty="0"/>
              <a:t> data och </a:t>
            </a:r>
            <a:r>
              <a:rPr lang="en-GB" dirty="0" err="1"/>
              <a:t>evidens</a:t>
            </a:r>
            <a:r>
              <a:rPr lang="en-GB" dirty="0"/>
              <a:t>, </a:t>
            </a:r>
            <a:r>
              <a:rPr lang="en-GB" dirty="0" err="1"/>
              <a:t>särskilt</a:t>
            </a:r>
            <a:r>
              <a:rPr lang="en-GB" dirty="0"/>
              <a:t> </a:t>
            </a:r>
            <a:r>
              <a:rPr lang="en-GB" dirty="0" err="1"/>
              <a:t>kring</a:t>
            </a:r>
            <a:r>
              <a:rPr lang="en-GB" dirty="0"/>
              <a:t> </a:t>
            </a: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fungerar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förebyggande</a:t>
            </a:r>
            <a:r>
              <a:rPr lang="en-GB" dirty="0"/>
              <a:t> </a:t>
            </a:r>
            <a:r>
              <a:rPr lang="en-GB" dirty="0" err="1"/>
              <a:t>insatser</a:t>
            </a:r>
            <a:r>
              <a:rPr lang="en-GB" dirty="0"/>
              <a:t> och </a:t>
            </a:r>
            <a:r>
              <a:rPr lang="en-GB" dirty="0" err="1"/>
              <a:t>främjande</a:t>
            </a:r>
            <a:r>
              <a:rPr lang="en-GB" dirty="0"/>
              <a:t> </a:t>
            </a:r>
            <a:r>
              <a:rPr lang="en-GB" dirty="0" err="1"/>
              <a:t>ungas</a:t>
            </a:r>
            <a:r>
              <a:rPr lang="en-GB" dirty="0"/>
              <a:t> </a:t>
            </a:r>
            <a:r>
              <a:rPr lang="en-GB" dirty="0" err="1"/>
              <a:t>psykiska</a:t>
            </a:r>
            <a:r>
              <a:rPr lang="en-GB" dirty="0"/>
              <a:t> hälsa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Diskutera</a:t>
            </a:r>
            <a:r>
              <a:rPr lang="en-GB" dirty="0"/>
              <a:t> och </a:t>
            </a:r>
            <a:r>
              <a:rPr lang="en-GB" dirty="0" err="1"/>
              <a:t>enas</a:t>
            </a:r>
            <a:r>
              <a:rPr lang="en-GB" dirty="0"/>
              <a:t> om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bredare</a:t>
            </a:r>
            <a:r>
              <a:rPr lang="en-GB" dirty="0"/>
              <a:t> definition och </a:t>
            </a:r>
            <a:r>
              <a:rPr lang="en-GB" dirty="0" err="1"/>
              <a:t>inramning</a:t>
            </a:r>
            <a:r>
              <a:rPr lang="en-GB" dirty="0"/>
              <a:t>, </a:t>
            </a:r>
            <a:r>
              <a:rPr lang="en-GB" dirty="0" err="1"/>
              <a:t>ungdomsledd</a:t>
            </a:r>
            <a:r>
              <a:rPr lang="en-GB" dirty="0"/>
              <a:t> och </a:t>
            </a:r>
            <a:r>
              <a:rPr lang="en-GB" dirty="0" err="1"/>
              <a:t>grundat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positivt</a:t>
            </a:r>
            <a:r>
              <a:rPr lang="en-GB" dirty="0"/>
              <a:t> </a:t>
            </a:r>
            <a:r>
              <a:rPr lang="en-GB" dirty="0" err="1"/>
              <a:t>narrativ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Stärka</a:t>
            </a:r>
            <a:r>
              <a:rPr lang="en-GB" dirty="0"/>
              <a:t> </a:t>
            </a:r>
            <a:r>
              <a:rPr lang="en-GB" dirty="0" err="1"/>
              <a:t>ledarskap</a:t>
            </a:r>
            <a:r>
              <a:rPr lang="en-GB" dirty="0"/>
              <a:t>, </a:t>
            </a:r>
            <a:r>
              <a:rPr lang="en-GB" dirty="0" err="1"/>
              <a:t>ansvarstagande</a:t>
            </a:r>
            <a:r>
              <a:rPr lang="en-GB" dirty="0"/>
              <a:t> och </a:t>
            </a:r>
            <a:r>
              <a:rPr lang="en-GB" dirty="0" err="1"/>
              <a:t>ungas</a:t>
            </a:r>
            <a:r>
              <a:rPr lang="en-GB" dirty="0"/>
              <a:t> </a:t>
            </a:r>
            <a:r>
              <a:rPr lang="en-GB" dirty="0" err="1"/>
              <a:t>delaktighet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arbetet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Stärka</a:t>
            </a:r>
            <a:r>
              <a:rPr lang="en-GB" dirty="0"/>
              <a:t> det </a:t>
            </a:r>
            <a:r>
              <a:rPr lang="en-GB" dirty="0" err="1"/>
              <a:t>tvärvetenskapliga</a:t>
            </a:r>
            <a:r>
              <a:rPr lang="en-GB" dirty="0"/>
              <a:t> och </a:t>
            </a:r>
            <a:r>
              <a:rPr lang="en-GB" dirty="0" err="1"/>
              <a:t>sektorsövergripande</a:t>
            </a:r>
            <a:r>
              <a:rPr lang="en-GB" dirty="0"/>
              <a:t> </a:t>
            </a:r>
            <a:r>
              <a:rPr lang="en-GB" dirty="0" err="1"/>
              <a:t>samarbetet</a:t>
            </a:r>
            <a:r>
              <a:rPr lang="en-GB" dirty="0"/>
              <a:t>, med </a:t>
            </a:r>
            <a:r>
              <a:rPr lang="en-GB" dirty="0" err="1"/>
              <a:t>stöd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väl</a:t>
            </a:r>
            <a:r>
              <a:rPr lang="en-GB" dirty="0"/>
              <a:t> </a:t>
            </a:r>
            <a:r>
              <a:rPr lang="en-GB" dirty="0" err="1"/>
              <a:t>samordnade</a:t>
            </a:r>
            <a:r>
              <a:rPr lang="en-GB" dirty="0"/>
              <a:t>, </a:t>
            </a:r>
            <a:r>
              <a:rPr lang="en-GB" dirty="0" err="1"/>
              <a:t>ungdomscentrerade</a:t>
            </a:r>
            <a:r>
              <a:rPr lang="en-GB" dirty="0"/>
              <a:t> </a:t>
            </a:r>
            <a:r>
              <a:rPr lang="en-GB" dirty="0" err="1"/>
              <a:t>hälso</a:t>
            </a:r>
            <a:r>
              <a:rPr lang="en-GB" dirty="0"/>
              <a:t>- och </a:t>
            </a:r>
            <a:r>
              <a:rPr lang="en-GB" dirty="0" err="1"/>
              <a:t>sociala</a:t>
            </a:r>
            <a:r>
              <a:rPr lang="en-GB" dirty="0"/>
              <a:t> </a:t>
            </a:r>
            <a:r>
              <a:rPr lang="en-GB" dirty="0" err="1"/>
              <a:t>tjänster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09B5-16D9-77B6-4694-9D4E5620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altLang="sv-SE"/>
              <a:t>29 september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737B-2AD7-E48C-6BD3-A0D57EBD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sv-SE" altLang="sv-SE"/>
              <a:t>olivia.biermann@ki.se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B5D1-2EE1-5FD0-5BEB-1835A151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60B234A-A308-F4AC-9771-3627B0492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</p:spPr>
        <p:txBody>
          <a:bodyPr/>
          <a:lstStyle/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5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A9E8-4D35-1E57-C70B-2A651AFB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342C3C4-A91F-52C8-3FF0-D818C8A4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/>
          <a:lstStyle/>
          <a:p>
            <a:r>
              <a:rPr lang="en-US"/>
              <a:t>Mer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AB59-7855-9E29-3301-40B7433B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275" y="1419622"/>
            <a:ext cx="6216372" cy="25020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6180-F609-8698-2DA1-740F70B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29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61A21-71AA-00F9-B82D-E3BA2B05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sv-SE" sz="5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1082E-6743-7406-BF27-DD53C6D67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olivia.biermann@ki.se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379A8-98CF-11E1-D777-4D704573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05" y="1851670"/>
            <a:ext cx="1755298" cy="17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639903-DEBE-D228-A0DA-06FECF5C5CFF}"/>
              </a:ext>
            </a:extLst>
          </p:cNvPr>
          <p:cNvSpPr txBox="1">
            <a:spLocks/>
          </p:cNvSpPr>
          <p:nvPr/>
        </p:nvSpPr>
        <p:spPr>
          <a:xfrm>
            <a:off x="2771800" y="3867894"/>
            <a:ext cx="338437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sv-SE" sz="2000" kern="0" dirty="0">
                <a:solidFill>
                  <a:schemeClr val="bg1"/>
                </a:solidFill>
                <a:latin typeface="+mj-lt"/>
              </a:rPr>
              <a:t>olivia.biermann@ki.se</a:t>
            </a:r>
          </a:p>
          <a:p>
            <a:endParaRPr lang="en-US" altLang="sv-SE" kern="0" dirty="0"/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9B19-02CD-2F8F-42F4-1E59C1DFA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644" y="1484119"/>
            <a:ext cx="6372710" cy="2175262"/>
          </a:xfr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Vilka </a:t>
            </a:r>
            <a:r>
              <a:rPr lang="en-GB" sz="2800" dirty="0" err="1">
                <a:solidFill>
                  <a:schemeClr val="bg1"/>
                </a:solidFill>
              </a:rPr>
              <a:t>faktorer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påverkar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finansieringen</a:t>
            </a:r>
            <a:r>
              <a:rPr lang="en-GB" sz="2800" dirty="0">
                <a:solidFill>
                  <a:schemeClr val="bg1"/>
                </a:solidFill>
              </a:rPr>
              <a:t> och </a:t>
            </a:r>
            <a:r>
              <a:rPr lang="en-GB" sz="2800" dirty="0" err="1">
                <a:solidFill>
                  <a:schemeClr val="bg1"/>
                </a:solidFill>
              </a:rPr>
              <a:t>insatser</a:t>
            </a:r>
            <a:r>
              <a:rPr lang="en-GB" sz="2800" dirty="0">
                <a:solidFill>
                  <a:schemeClr val="bg1"/>
                </a:solidFill>
              </a:rPr>
              <a:t> för </a:t>
            </a:r>
            <a:r>
              <a:rPr lang="en-GB" sz="2800" dirty="0" err="1">
                <a:solidFill>
                  <a:schemeClr val="bg1"/>
                </a:solidFill>
              </a:rPr>
              <a:t>att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främja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ungdomars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psykiska</a:t>
            </a:r>
            <a:r>
              <a:rPr lang="en-GB" sz="2800" dirty="0">
                <a:solidFill>
                  <a:schemeClr val="bg1"/>
                </a:solidFill>
              </a:rPr>
              <a:t> hälsa </a:t>
            </a:r>
            <a:r>
              <a:rPr lang="en-GB" sz="2800" dirty="0" err="1">
                <a:solidFill>
                  <a:schemeClr val="bg1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Sverige?</a:t>
            </a:r>
            <a:endParaRPr lang="en-SE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C62DF-7F3F-7008-FF66-D31E3E6C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232" y="4803998"/>
            <a:ext cx="1905000" cy="171450"/>
          </a:xfrm>
        </p:spPr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213D1-2CED-1AB7-62B1-2A0662B2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FA3-D4DB-120C-D8CD-8B438659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4803998"/>
            <a:ext cx="3091881" cy="171450"/>
          </a:xfrm>
        </p:spPr>
        <p:txBody>
          <a:bodyPr/>
          <a:lstStyle/>
          <a:p>
            <a:r>
              <a:rPr lang="sv-SE" dirty="0"/>
              <a:t>olivia.biermann@ki.se</a:t>
            </a:r>
          </a:p>
        </p:txBody>
      </p:sp>
    </p:spTree>
    <p:extLst>
      <p:ext uri="{BB962C8B-B14F-4D97-AF65-F5344CB8AC3E}">
        <p14:creationId xmlns:p14="http://schemas.microsoft.com/office/powerpoint/2010/main" val="372680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DAD1-6A52-D5D5-105D-823B0FF9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Ramverk för studien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148A4-9E6D-B4FB-159B-EBB0463F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Isosceles Triangle 4">
            <a:extLst>
              <a:ext uri="{FF2B5EF4-FFF2-40B4-BE49-F238E27FC236}">
                <a16:creationId xmlns:a16="http://schemas.microsoft.com/office/drawing/2014/main" id="{4956855A-3316-84DB-352E-79F015C6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555526"/>
            <a:ext cx="5256584" cy="3481473"/>
          </a:xfrm>
          <a:prstGeom prst="triangle">
            <a:avLst>
              <a:gd name="adj" fmla="val 49072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15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3923FE-E024-8062-09DF-8FB86D92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6" y="2140863"/>
            <a:ext cx="22760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Kännetecken</a:t>
            </a:r>
            <a:endParaRPr lang="en-US" alt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94AB5C3-883D-9A68-AADC-9F7FF779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146" y="4196114"/>
            <a:ext cx="4779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Styrning</a:t>
            </a:r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och</a:t>
            </a:r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koalitionsbyggande</a:t>
            </a:r>
            <a:endParaRPr lang="en-US" alt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ED0181C-7197-87EE-CA95-67D97C0C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780" y="2031041"/>
            <a:ext cx="2461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Definition </a:t>
            </a:r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och</a:t>
            </a:r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200" dirty="0" err="1">
                <a:solidFill>
                  <a:schemeClr val="accent1"/>
                </a:solidFill>
                <a:latin typeface="+mj-lt"/>
              </a:rPr>
              <a:t>positionering</a:t>
            </a:r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6C66B3C-11EB-4377-7639-83B0D72F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247" y="2338386"/>
            <a:ext cx="30234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000" dirty="0">
                <a:solidFill>
                  <a:schemeClr val="accent1"/>
                </a:solidFill>
                <a:latin typeface="+mj-lt"/>
              </a:rPr>
              <a:t>Vilka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faktorer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påverkar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finansieringen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och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insatser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för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att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främja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ungdomars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psykiska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hälsa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Sverige?</a:t>
            </a:r>
            <a:endParaRPr lang="en-US" alt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3B8A7CC-6B1B-F329-51FB-4F15D5A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62049E1-484A-BD7F-5D1F-B6072029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44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78E82-CF93-FC8F-D6F3-0C163945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15D1-04BF-CAA2-3AA9-FB31DFF9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Metoder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74C1-AEB4-7783-B42A-04927DA3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60634-482D-037B-C5FC-67C7A016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AAC33-FDA4-B081-D350-7AA7109A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olivia.biermann@ki.se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8ED754-15D8-73E8-32FA-06CDA7F8880D}"/>
              </a:ext>
            </a:extLst>
          </p:cNvPr>
          <p:cNvSpPr/>
          <p:nvPr/>
        </p:nvSpPr>
        <p:spPr bwMode="auto">
          <a:xfrm>
            <a:off x="641918" y="1614410"/>
            <a:ext cx="2304256" cy="216024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Dokument-översikt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B01F6B-C1B9-2C84-EC06-186E08031AC5}"/>
              </a:ext>
            </a:extLst>
          </p:cNvPr>
          <p:cNvSpPr/>
          <p:nvPr/>
        </p:nvSpPr>
        <p:spPr bwMode="auto">
          <a:xfrm>
            <a:off x="3291035" y="1614410"/>
            <a:ext cx="2304256" cy="216024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SE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Nyckelinfor-mantintervjuer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8AB34D-C330-970E-DFAC-9C6C731F0817}"/>
              </a:ext>
            </a:extLst>
          </p:cNvPr>
          <p:cNvSpPr/>
          <p:nvPr/>
        </p:nvSpPr>
        <p:spPr bwMode="auto">
          <a:xfrm>
            <a:off x="5940152" y="1614410"/>
            <a:ext cx="2304256" cy="216024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SE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Fokusgrupps-diskussioner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77065A5D-1CC1-1495-4261-4E79F68507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60B290A-9628-2C0E-E7D6-2814A6788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C12818-BA98-DE6E-8B7C-62438AC2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39" y="2427734"/>
            <a:ext cx="1117097" cy="1081647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3D84C0-4F07-9EC0-69CD-9BAFA8107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469908"/>
            <a:ext cx="1059182" cy="1059182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9BA0090-74DB-0F50-7B72-B7EF7381E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469908"/>
            <a:ext cx="1103515" cy="10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yellow square with black text and a red eye&#10;&#10;AI-generated content may be incorrect.">
            <a:extLst>
              <a:ext uri="{FF2B5EF4-FFF2-40B4-BE49-F238E27FC236}">
                <a16:creationId xmlns:a16="http://schemas.microsoft.com/office/drawing/2014/main" id="{A30107B4-74FA-F234-CE7C-E5C28BACE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871" y="456739"/>
            <a:ext cx="3166033" cy="423002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D04F7-D36A-DA9B-661B-42DB9A5FC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29" y="411510"/>
            <a:ext cx="4631518" cy="435580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0797017-39DB-D14C-5DDD-6D0047AC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4231213-8B9C-F33A-0C60-742E67B5A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3091881" cy="171450"/>
          </a:xfrm>
        </p:spPr>
        <p:txBody>
          <a:bodyPr/>
          <a:lstStyle/>
          <a:p>
            <a:r>
              <a:rPr lang="sv-SE" dirty="0"/>
              <a:t>olivia.biermann@ki.se</a:t>
            </a:r>
          </a:p>
        </p:txBody>
      </p:sp>
    </p:spTree>
    <p:extLst>
      <p:ext uri="{BB962C8B-B14F-4D97-AF65-F5344CB8AC3E}">
        <p14:creationId xmlns:p14="http://schemas.microsoft.com/office/powerpoint/2010/main" val="172003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>
            <a:extLst>
              <a:ext uri="{FF2B5EF4-FFF2-40B4-BE49-F238E27FC236}">
                <a16:creationId xmlns:a16="http://schemas.microsoft.com/office/drawing/2014/main" id="{6B6C0ECE-8D10-412E-3A9B-8D630F3F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3114">
            <a:off x="2621868" y="188157"/>
            <a:ext cx="3551550" cy="47671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0587-529E-876E-812E-8A4B3D2D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735A7-D4EF-0CA0-B3E7-08EC1B57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FD870-EADF-62AD-7BA9-C28F2D716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olivia.biermann@ki.se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8EE92-C7BA-3C5E-2416-FB933EC9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41312"/>
            <a:ext cx="4212319" cy="4020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9D1AF-391C-4414-EBCB-9BF58E195D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" b="30252"/>
          <a:stretch>
            <a:fillRect/>
          </a:stretch>
        </p:blipFill>
        <p:spPr>
          <a:xfrm>
            <a:off x="359681" y="441311"/>
            <a:ext cx="4212319" cy="40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F5E9-2E6E-2953-833E-26C95F58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4">
            <a:extLst>
              <a:ext uri="{FF2B5EF4-FFF2-40B4-BE49-F238E27FC236}">
                <a16:creationId xmlns:a16="http://schemas.microsoft.com/office/drawing/2014/main" id="{0E916830-06C1-A266-E617-8AB4FBCF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623" y="267494"/>
            <a:ext cx="5227123" cy="3647628"/>
          </a:xfrm>
          <a:prstGeom prst="triangle">
            <a:avLst>
              <a:gd name="adj" fmla="val 50522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B5E6E-C008-D598-5B53-81353A52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46348"/>
            <a:ext cx="8632045" cy="857250"/>
          </a:xfrm>
        </p:spPr>
        <p:txBody>
          <a:bodyPr/>
          <a:lstStyle/>
          <a:p>
            <a:r>
              <a:rPr lang="en-SE" dirty="0"/>
              <a:t>Resultat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56209-5C9A-05E5-ACFE-BA1F333C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7A4EBD9-5D9F-9AC8-B7B5-520B87CA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14" y="1771531"/>
            <a:ext cx="251887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Brist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på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data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och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evidens</a:t>
            </a:r>
            <a:endParaRPr lang="en-US" altLang="en-US" sz="2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3FAD3FD-8C53-8BC2-2015-7894DCAE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11910"/>
            <a:ext cx="790074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Växande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men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fragmenterat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aktörslandskap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med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begränsat</a:t>
            </a:r>
            <a:r>
              <a:rPr lang="en-US" altLang="en-US" sz="2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300" dirty="0" err="1">
                <a:solidFill>
                  <a:schemeClr val="accent1"/>
                </a:solidFill>
                <a:latin typeface="+mj-lt"/>
              </a:rPr>
              <a:t>samarbete</a:t>
            </a:r>
            <a:endParaRPr lang="en-US" altLang="en-US" sz="2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CB48943-F20C-7714-A8D1-A8218A20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503" y="1771530"/>
            <a:ext cx="31191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300" dirty="0">
                <a:solidFill>
                  <a:schemeClr val="accent1"/>
                </a:solidFill>
                <a:latin typeface="+mj-lt"/>
              </a:rPr>
              <a:t>O</a:t>
            </a:r>
            <a:r>
              <a:rPr lang="en-GB" sz="2300" dirty="0">
                <a:solidFill>
                  <a:schemeClr val="accent1"/>
                </a:solidFill>
                <a:latin typeface="+mj-lt"/>
              </a:rPr>
              <a:t>lika </a:t>
            </a:r>
            <a:r>
              <a:rPr lang="en-GB" sz="2300" dirty="0" err="1">
                <a:solidFill>
                  <a:schemeClr val="accent1"/>
                </a:solidFill>
                <a:latin typeface="+mj-lt"/>
              </a:rPr>
              <a:t>definioner</a:t>
            </a:r>
            <a:r>
              <a:rPr lang="en-GB" sz="2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300" dirty="0" err="1">
                <a:solidFill>
                  <a:schemeClr val="accent1"/>
                </a:solidFill>
                <a:latin typeface="+mj-lt"/>
              </a:rPr>
              <a:t>och</a:t>
            </a:r>
            <a:r>
              <a:rPr lang="en-GB" sz="23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300" dirty="0" err="1">
                <a:solidFill>
                  <a:schemeClr val="accent1"/>
                </a:solidFill>
                <a:latin typeface="+mj-lt"/>
              </a:rPr>
              <a:t>beskrivningar</a:t>
            </a:r>
            <a:endParaRPr lang="en-US" altLang="en-US" sz="2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95AD36D-CC0F-C08A-FC3A-9F297333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398" y="1610866"/>
            <a:ext cx="32293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000" dirty="0">
                <a:solidFill>
                  <a:schemeClr val="accent1"/>
                </a:solidFill>
                <a:latin typeface="+mj-lt"/>
              </a:rPr>
              <a:t>Den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ökade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uppmärksamheten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n-GB" sz="2000" dirty="0">
                <a:solidFill>
                  <a:schemeClr val="accent1"/>
                </a:solidFill>
                <a:latin typeface="+mj-lt"/>
              </a:rPr>
              <a:t>  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på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ungdomars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psykiska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hälsa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har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inte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resulterat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effektiv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finansiering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eller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ungdomscentrerade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samordnade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insatser</a:t>
            </a:r>
            <a:endParaRPr lang="en-US" alt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51876A2-B71C-EB60-13D4-354073FF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  <a:endParaRPr lang="sv-S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8AB34F7-3A96-E5E0-3E8E-946723093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 err="1"/>
              <a:t>olivia.biermann@ki.se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27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D692-81F1-1CBA-4CD7-59F99CFA9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E57FD-B2EF-B4E3-9B8E-AD1EDCAB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40E39-546D-C5F3-FBEF-70ABBDC5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52942-71CE-B131-7FDB-821153EE2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olivia.biermann@ki.se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3D7FD6C3-780E-8B71-78F8-8E6793F2AAE5}"/>
              </a:ext>
            </a:extLst>
          </p:cNvPr>
          <p:cNvSpPr/>
          <p:nvPr/>
        </p:nvSpPr>
        <p:spPr bwMode="auto">
          <a:xfrm>
            <a:off x="755576" y="1131590"/>
            <a:ext cx="7544271" cy="2376264"/>
          </a:xfrm>
          <a:prstGeom prst="wedgeRoundRectCallout">
            <a:avLst>
              <a:gd name="adj1" fmla="val 8358"/>
              <a:gd name="adj2" fmla="val 60857"/>
              <a:gd name="adj3" fmla="val 1666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z="14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E1B8AC5-850A-5EFC-ADF5-2ED8DFC6A171}"/>
              </a:ext>
            </a:extLst>
          </p:cNvPr>
          <p:cNvSpPr txBox="1">
            <a:spLocks/>
          </p:cNvSpPr>
          <p:nvPr/>
        </p:nvSpPr>
        <p:spPr bwMode="auto">
          <a:xfrm>
            <a:off x="755576" y="1347614"/>
            <a:ext cx="73448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GB" sz="2400" kern="0" dirty="0"/>
              <a:t>“</a:t>
            </a:r>
            <a:r>
              <a:rPr lang="en-GB" sz="2400" kern="0" dirty="0" err="1"/>
              <a:t>Psykisk</a:t>
            </a:r>
            <a:r>
              <a:rPr lang="en-GB" sz="2400" kern="0" dirty="0"/>
              <a:t> </a:t>
            </a:r>
            <a:r>
              <a:rPr lang="en-GB" sz="2400" kern="0" dirty="0" err="1"/>
              <a:t>ohälsa</a:t>
            </a:r>
            <a:r>
              <a:rPr lang="en-GB" sz="2400" kern="0" dirty="0"/>
              <a:t> </a:t>
            </a:r>
            <a:r>
              <a:rPr lang="en-GB" sz="2400" kern="0" dirty="0" err="1"/>
              <a:t>är</a:t>
            </a:r>
            <a:r>
              <a:rPr lang="en-GB" sz="2400" kern="0" dirty="0"/>
              <a:t> det man </a:t>
            </a:r>
            <a:r>
              <a:rPr lang="en-GB" sz="2400" kern="0" dirty="0" err="1"/>
              <a:t>pratar</a:t>
            </a:r>
            <a:r>
              <a:rPr lang="en-GB" sz="2400" kern="0" dirty="0"/>
              <a:t> </a:t>
            </a:r>
            <a:r>
              <a:rPr lang="en-GB" sz="2400" kern="0" dirty="0" err="1"/>
              <a:t>allra</a:t>
            </a:r>
            <a:r>
              <a:rPr lang="en-GB" sz="2400" kern="0" dirty="0"/>
              <a:t> </a:t>
            </a:r>
            <a:r>
              <a:rPr lang="en-GB" sz="2400" kern="0" dirty="0" err="1"/>
              <a:t>mest</a:t>
            </a:r>
            <a:r>
              <a:rPr lang="en-GB" sz="2400" kern="0" dirty="0"/>
              <a:t> </a:t>
            </a:r>
            <a:r>
              <a:rPr lang="en-GB" sz="2400" kern="0" dirty="0" err="1"/>
              <a:t>om.</a:t>
            </a:r>
            <a:r>
              <a:rPr lang="en-GB" sz="2400" kern="0" dirty="0"/>
              <a:t> Jag gillar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lägga</a:t>
            </a:r>
            <a:r>
              <a:rPr lang="en-GB" sz="2400" kern="0" dirty="0"/>
              <a:t> </a:t>
            </a:r>
            <a:r>
              <a:rPr lang="en-GB" sz="2400" kern="0" dirty="0" err="1"/>
              <a:t>mer</a:t>
            </a:r>
            <a:r>
              <a:rPr lang="en-GB" sz="2400" kern="0" dirty="0"/>
              <a:t> </a:t>
            </a:r>
            <a:r>
              <a:rPr lang="en-GB" sz="2400" kern="0" dirty="0" err="1"/>
              <a:t>vikt</a:t>
            </a:r>
            <a:r>
              <a:rPr lang="en-GB" sz="2400" kern="0" dirty="0"/>
              <a:t> </a:t>
            </a:r>
            <a:r>
              <a:rPr lang="en-GB" sz="2400" kern="0" dirty="0" err="1"/>
              <a:t>i</a:t>
            </a:r>
            <a:r>
              <a:rPr lang="en-GB" sz="2400" kern="0" dirty="0"/>
              <a:t> </a:t>
            </a:r>
            <a:r>
              <a:rPr lang="en-GB" sz="2400" kern="0" dirty="0" err="1"/>
              <a:t>psykisk</a:t>
            </a:r>
            <a:r>
              <a:rPr lang="en-GB" sz="2400" kern="0" dirty="0"/>
              <a:t> hälsa </a:t>
            </a:r>
            <a:r>
              <a:rPr lang="en-GB" sz="2400" kern="0" dirty="0" err="1"/>
              <a:t>snarare</a:t>
            </a:r>
            <a:r>
              <a:rPr lang="en-GB" sz="2400" kern="0" dirty="0"/>
              <a:t> </a:t>
            </a:r>
            <a:r>
              <a:rPr lang="en-GB" sz="2400" kern="0" dirty="0" err="1"/>
              <a:t>än</a:t>
            </a:r>
            <a:r>
              <a:rPr lang="en-GB" sz="2400" kern="0" dirty="0"/>
              <a:t> </a:t>
            </a:r>
            <a:r>
              <a:rPr lang="en-GB" sz="2400" kern="0" dirty="0" err="1"/>
              <a:t>i</a:t>
            </a:r>
            <a:r>
              <a:rPr lang="en-GB" sz="2400" kern="0" dirty="0"/>
              <a:t> </a:t>
            </a:r>
            <a:r>
              <a:rPr lang="en-GB" sz="2400" kern="0" dirty="0" err="1"/>
              <a:t>psykisk</a:t>
            </a:r>
            <a:r>
              <a:rPr lang="en-GB" sz="2400" kern="0" dirty="0"/>
              <a:t> </a:t>
            </a:r>
            <a:r>
              <a:rPr lang="en-GB" sz="2400" kern="0" dirty="0" err="1"/>
              <a:t>ohälsa</a:t>
            </a:r>
            <a:r>
              <a:rPr lang="en-GB" sz="2400" kern="0" dirty="0"/>
              <a:t> - </a:t>
            </a:r>
            <a:r>
              <a:rPr lang="en-GB" sz="2400" kern="0" dirty="0" err="1"/>
              <a:t>inte</a:t>
            </a:r>
            <a:r>
              <a:rPr lang="en-GB" sz="2400" kern="0" dirty="0"/>
              <a:t> </a:t>
            </a:r>
            <a:r>
              <a:rPr lang="en-GB" sz="2400" kern="0" dirty="0" err="1"/>
              <a:t>minst</a:t>
            </a:r>
            <a:r>
              <a:rPr lang="en-GB" sz="2400" kern="0" dirty="0"/>
              <a:t> för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jobba</a:t>
            </a:r>
            <a:r>
              <a:rPr lang="en-GB" sz="2400" kern="0" dirty="0"/>
              <a:t> </a:t>
            </a:r>
            <a:r>
              <a:rPr lang="en-GB" sz="2400" kern="0" dirty="0" err="1"/>
              <a:t>förebyggande</a:t>
            </a:r>
            <a:r>
              <a:rPr lang="en-GB" sz="2400" kern="0" dirty="0"/>
              <a:t> och </a:t>
            </a:r>
            <a:r>
              <a:rPr lang="en-GB" sz="2400" kern="0" dirty="0" err="1"/>
              <a:t>jobba</a:t>
            </a:r>
            <a:r>
              <a:rPr lang="en-GB" sz="2400" kern="0" dirty="0"/>
              <a:t> </a:t>
            </a:r>
            <a:r>
              <a:rPr lang="en-GB" sz="2400" kern="0" dirty="0" err="1"/>
              <a:t>bredare</a:t>
            </a:r>
            <a:r>
              <a:rPr lang="en-GB" sz="2400" kern="0" dirty="0"/>
              <a:t> </a:t>
            </a:r>
            <a:r>
              <a:rPr lang="en-GB" sz="2400" kern="0" dirty="0" err="1"/>
              <a:t>också</a:t>
            </a:r>
            <a:r>
              <a:rPr lang="en-GB" sz="2400" kern="0" dirty="0"/>
              <a:t>. </a:t>
            </a:r>
            <a:r>
              <a:rPr lang="en-GB" sz="2400" kern="0" dirty="0" err="1"/>
              <a:t>Så</a:t>
            </a:r>
            <a:r>
              <a:rPr lang="en-GB" sz="2400" kern="0" dirty="0"/>
              <a:t> </a:t>
            </a:r>
            <a:r>
              <a:rPr lang="en-GB" sz="2400" kern="0" dirty="0" err="1"/>
              <a:t>att</a:t>
            </a:r>
            <a:r>
              <a:rPr lang="en-GB" sz="2400" kern="0" dirty="0"/>
              <a:t> man </a:t>
            </a:r>
            <a:r>
              <a:rPr lang="en-GB" sz="2400" kern="0" dirty="0" err="1"/>
              <a:t>inte</a:t>
            </a:r>
            <a:r>
              <a:rPr lang="en-GB" sz="2400" kern="0" dirty="0"/>
              <a:t> bara </a:t>
            </a:r>
            <a:r>
              <a:rPr lang="en-GB" sz="2400" kern="0" dirty="0" err="1"/>
              <a:t>är</a:t>
            </a:r>
            <a:r>
              <a:rPr lang="en-GB" sz="2400" kern="0" dirty="0"/>
              <a:t> </a:t>
            </a:r>
            <a:r>
              <a:rPr lang="en-GB" sz="2400" kern="0" dirty="0" err="1"/>
              <a:t>där</a:t>
            </a:r>
            <a:r>
              <a:rPr lang="en-GB" sz="2400" kern="0" dirty="0"/>
              <a:t> och </a:t>
            </a:r>
            <a:r>
              <a:rPr lang="en-GB" sz="2400" kern="0" dirty="0" err="1"/>
              <a:t>släker</a:t>
            </a:r>
            <a:r>
              <a:rPr lang="en-GB" sz="2400" kern="0" dirty="0"/>
              <a:t> </a:t>
            </a:r>
            <a:r>
              <a:rPr lang="en-GB" sz="2400" kern="0" dirty="0" err="1"/>
              <a:t>bränderna</a:t>
            </a:r>
            <a:r>
              <a:rPr lang="en-GB" sz="2400" kern="0" dirty="0"/>
              <a:t>.” (FGD 2)</a:t>
            </a:r>
          </a:p>
          <a:p>
            <a:pPr algn="ctr"/>
            <a:endParaRPr lang="en-SE" sz="1800" kern="0" dirty="0"/>
          </a:p>
        </p:txBody>
      </p:sp>
      <p:pic>
        <p:nvPicPr>
          <p:cNvPr id="8" name="AUDIO-2025-09-27-22-41-13.m4a">
            <a:hlinkClick r:id="" action="ppaction://media"/>
            <a:extLst>
              <a:ext uri="{FF2B5EF4-FFF2-40B4-BE49-F238E27FC236}">
                <a16:creationId xmlns:a16="http://schemas.microsoft.com/office/drawing/2014/main" id="{BB7F7AB4-FC42-6B32-3CD9-A6C031C89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2463" y="114374"/>
            <a:ext cx="292025" cy="2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0DA5-861D-93ED-F025-E9CF0643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A02D-D5F7-3378-A281-0F8C48B6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29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56D9-3078-B1C4-DB3D-9BD3215C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E4E87-1F1C-E6BC-F59D-5193E27F3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olivia.biermann@ki.se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88916493-5B9D-9830-4650-D6897E74791D}"/>
              </a:ext>
            </a:extLst>
          </p:cNvPr>
          <p:cNvSpPr/>
          <p:nvPr/>
        </p:nvSpPr>
        <p:spPr bwMode="auto">
          <a:xfrm>
            <a:off x="4708332" y="1586363"/>
            <a:ext cx="4289431" cy="2752830"/>
          </a:xfrm>
          <a:prstGeom prst="wedgeRoundRectCallout">
            <a:avLst>
              <a:gd name="adj1" fmla="val 8358"/>
              <a:gd name="adj2" fmla="val 60857"/>
              <a:gd name="adj3" fmla="val 16667"/>
            </a:avLst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z="14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9EFB92-BCED-BF8B-83CD-C2A1767C99F4}"/>
              </a:ext>
            </a:extLst>
          </p:cNvPr>
          <p:cNvSpPr txBox="1">
            <a:spLocks/>
          </p:cNvSpPr>
          <p:nvPr/>
        </p:nvSpPr>
        <p:spPr bwMode="auto">
          <a:xfrm>
            <a:off x="4913772" y="1642492"/>
            <a:ext cx="398773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GB" sz="2400" kern="0" dirty="0"/>
              <a:t>“</a:t>
            </a:r>
            <a:r>
              <a:rPr lang="en-GB" sz="2400" kern="0" dirty="0" err="1"/>
              <a:t>Pengar</a:t>
            </a:r>
            <a:r>
              <a:rPr lang="en-GB" sz="2400" kern="0" dirty="0"/>
              <a:t> </a:t>
            </a:r>
            <a:r>
              <a:rPr lang="en-GB" sz="2400" kern="0" dirty="0" err="1"/>
              <a:t>finns</a:t>
            </a:r>
            <a:r>
              <a:rPr lang="en-GB" sz="2400" kern="0" dirty="0"/>
              <a:t> </a:t>
            </a:r>
            <a:r>
              <a:rPr lang="en-GB" sz="2400" kern="0" dirty="0" err="1"/>
              <a:t>i</a:t>
            </a:r>
            <a:r>
              <a:rPr lang="en-GB" sz="2400" kern="0" dirty="0"/>
              <a:t> </a:t>
            </a:r>
            <a:r>
              <a:rPr lang="en-GB" sz="2400" kern="0" dirty="0" err="1"/>
              <a:t>systemet</a:t>
            </a:r>
            <a:r>
              <a:rPr lang="en-GB" sz="2400" kern="0" dirty="0"/>
              <a:t> [för </a:t>
            </a:r>
            <a:r>
              <a:rPr lang="en-GB" sz="2400" kern="0" dirty="0" err="1"/>
              <a:t>ungdomars</a:t>
            </a:r>
            <a:r>
              <a:rPr lang="en-GB" sz="2400" kern="0" dirty="0"/>
              <a:t> </a:t>
            </a:r>
            <a:r>
              <a:rPr lang="en-GB" sz="2400" kern="0" dirty="0" err="1"/>
              <a:t>psykiska</a:t>
            </a:r>
            <a:r>
              <a:rPr lang="en-GB" sz="2400" kern="0" dirty="0"/>
              <a:t> hälsa och </a:t>
            </a:r>
            <a:r>
              <a:rPr lang="en-GB" sz="2400" kern="0" dirty="0" err="1"/>
              <a:t>välbefinnande</a:t>
            </a:r>
            <a:r>
              <a:rPr lang="en-GB" sz="2400" kern="0" dirty="0"/>
              <a:t>] men de </a:t>
            </a:r>
            <a:r>
              <a:rPr lang="en-GB" sz="2400" kern="0" dirty="0" err="1"/>
              <a:t>är</a:t>
            </a:r>
            <a:r>
              <a:rPr lang="en-GB" sz="2400" kern="0" dirty="0"/>
              <a:t> </a:t>
            </a:r>
            <a:r>
              <a:rPr lang="en-GB" sz="2400" kern="0" dirty="0" err="1"/>
              <a:t>fel</a:t>
            </a:r>
            <a:r>
              <a:rPr lang="en-GB" sz="2400" kern="0" dirty="0"/>
              <a:t> </a:t>
            </a:r>
            <a:r>
              <a:rPr lang="en-GB" sz="2400" kern="0" dirty="0" err="1"/>
              <a:t>fördelade</a:t>
            </a:r>
            <a:r>
              <a:rPr lang="en-GB" sz="2400" kern="0" dirty="0"/>
              <a:t> och de </a:t>
            </a:r>
            <a:r>
              <a:rPr lang="en-GB" sz="2400" kern="0" dirty="0" err="1"/>
              <a:t>används</a:t>
            </a:r>
            <a:r>
              <a:rPr lang="en-GB" sz="2400" kern="0" dirty="0"/>
              <a:t> </a:t>
            </a:r>
            <a:r>
              <a:rPr lang="en-GB" sz="2400" kern="0" dirty="0" err="1"/>
              <a:t>inte</a:t>
            </a:r>
            <a:r>
              <a:rPr lang="en-GB" sz="2400" kern="0" dirty="0"/>
              <a:t> </a:t>
            </a:r>
            <a:r>
              <a:rPr lang="en-GB" sz="2400" kern="0" dirty="0" err="1"/>
              <a:t>på</a:t>
            </a:r>
            <a:r>
              <a:rPr lang="en-GB" sz="2400" kern="0" dirty="0"/>
              <a:t> </a:t>
            </a:r>
            <a:r>
              <a:rPr lang="en-GB" sz="2400" kern="0" dirty="0" err="1"/>
              <a:t>rätt</a:t>
            </a:r>
            <a:r>
              <a:rPr lang="en-GB" sz="2400" kern="0" dirty="0"/>
              <a:t> </a:t>
            </a:r>
            <a:r>
              <a:rPr lang="en-GB" sz="2400" kern="0" dirty="0" err="1"/>
              <a:t>sätt</a:t>
            </a:r>
            <a:r>
              <a:rPr lang="en-GB" sz="2400" kern="0" dirty="0"/>
              <a:t>.” (</a:t>
            </a:r>
            <a:r>
              <a:rPr lang="en-GB" sz="2400" kern="0" dirty="0" err="1"/>
              <a:t>intervju</a:t>
            </a:r>
            <a:r>
              <a:rPr lang="en-GB" sz="2400" kern="0" dirty="0"/>
              <a:t> 18, </a:t>
            </a:r>
            <a:r>
              <a:rPr lang="en-GB" sz="2400" kern="0" dirty="0" err="1"/>
              <a:t>kvinna</a:t>
            </a:r>
            <a:r>
              <a:rPr lang="en-GB" sz="2400" kern="0" dirty="0"/>
              <a:t>, </a:t>
            </a:r>
            <a:r>
              <a:rPr lang="en-GB" sz="2400" kern="0" dirty="0" err="1"/>
              <a:t>regionpolitiker</a:t>
            </a:r>
            <a:r>
              <a:rPr lang="en-GB" sz="2400" kern="0" dirty="0"/>
              <a:t>)</a:t>
            </a:r>
          </a:p>
          <a:p>
            <a:pPr algn="ctr"/>
            <a:endParaRPr lang="en-SE" sz="2000" kern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601938-CB93-35AF-E400-216476E65B0E}"/>
              </a:ext>
            </a:extLst>
          </p:cNvPr>
          <p:cNvSpPr txBox="1">
            <a:spLocks/>
          </p:cNvSpPr>
          <p:nvPr/>
        </p:nvSpPr>
        <p:spPr bwMode="auto">
          <a:xfrm>
            <a:off x="255971" y="1196752"/>
            <a:ext cx="4383645" cy="14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GB" sz="2400" kern="0" dirty="0"/>
              <a:t>“</a:t>
            </a:r>
            <a:r>
              <a:rPr lang="en-GB" sz="2400" kern="0" dirty="0" err="1"/>
              <a:t>Så</a:t>
            </a:r>
            <a:r>
              <a:rPr lang="en-GB" sz="2400" kern="0" dirty="0"/>
              <a:t> </a:t>
            </a:r>
            <a:r>
              <a:rPr lang="en-GB" sz="2400" kern="0" dirty="0" err="1"/>
              <a:t>borde</a:t>
            </a:r>
            <a:r>
              <a:rPr lang="en-GB" sz="2400" kern="0" dirty="0"/>
              <a:t> </a:t>
            </a:r>
            <a:r>
              <a:rPr lang="en-GB" sz="2400" kern="0" dirty="0" err="1"/>
              <a:t>samhället</a:t>
            </a:r>
            <a:r>
              <a:rPr lang="en-GB" sz="2400" kern="0" dirty="0"/>
              <a:t> </a:t>
            </a:r>
            <a:r>
              <a:rPr lang="en-GB" sz="2400" kern="0" dirty="0" err="1"/>
              <a:t>försöka</a:t>
            </a:r>
            <a:r>
              <a:rPr lang="en-GB" sz="2400" kern="0" dirty="0"/>
              <a:t> </a:t>
            </a:r>
            <a:r>
              <a:rPr lang="en-GB" sz="2400" kern="0" dirty="0" err="1"/>
              <a:t>snarare</a:t>
            </a:r>
            <a:r>
              <a:rPr lang="en-GB" sz="2400" kern="0" dirty="0"/>
              <a:t>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samverka</a:t>
            </a:r>
            <a:r>
              <a:rPr lang="en-GB" sz="2400" kern="0" dirty="0"/>
              <a:t> </a:t>
            </a:r>
            <a:r>
              <a:rPr lang="en-GB" sz="2400" kern="0" dirty="0" err="1"/>
              <a:t>kring</a:t>
            </a:r>
            <a:r>
              <a:rPr lang="en-GB" sz="2400" kern="0" dirty="0"/>
              <a:t> barn och </a:t>
            </a:r>
            <a:r>
              <a:rPr lang="en-GB" sz="2400" kern="0" dirty="0" err="1"/>
              <a:t>unga</a:t>
            </a:r>
            <a:r>
              <a:rPr lang="en-GB" sz="2400" kern="0" dirty="0"/>
              <a:t> </a:t>
            </a:r>
            <a:r>
              <a:rPr lang="en-GB" sz="2400" kern="0" dirty="0" err="1"/>
              <a:t>istället</a:t>
            </a:r>
            <a:r>
              <a:rPr lang="en-GB" sz="2400" kern="0" dirty="0"/>
              <a:t> för </a:t>
            </a:r>
            <a:r>
              <a:rPr lang="en-GB" sz="2400" kern="0" dirty="0" err="1"/>
              <a:t>att</a:t>
            </a:r>
            <a:r>
              <a:rPr lang="en-GB" sz="2400" kern="0" dirty="0"/>
              <a:t> </a:t>
            </a:r>
            <a:r>
              <a:rPr lang="en-GB" sz="2400" kern="0" dirty="0" err="1"/>
              <a:t>kasta</a:t>
            </a:r>
            <a:r>
              <a:rPr lang="en-GB" sz="2400" kern="0" dirty="0"/>
              <a:t> runt </a:t>
            </a:r>
            <a:r>
              <a:rPr lang="en-GB" sz="2400" kern="0" dirty="0" err="1"/>
              <a:t>dem</a:t>
            </a:r>
            <a:r>
              <a:rPr lang="en-GB" sz="2400" kern="0" dirty="0"/>
              <a:t> </a:t>
            </a:r>
            <a:r>
              <a:rPr lang="en-GB" sz="2400" kern="0" dirty="0" err="1"/>
              <a:t>i</a:t>
            </a:r>
            <a:r>
              <a:rPr lang="en-GB" sz="2400" kern="0" dirty="0"/>
              <a:t> </a:t>
            </a:r>
            <a:r>
              <a:rPr lang="en-GB" sz="2400" kern="0" dirty="0" err="1"/>
              <a:t>samhället</a:t>
            </a:r>
            <a:r>
              <a:rPr lang="en-GB" sz="2400" kern="0" dirty="0"/>
              <a:t> </a:t>
            </a:r>
            <a:r>
              <a:rPr lang="en-GB" sz="2400" kern="0" dirty="0" err="1"/>
              <a:t>mellan</a:t>
            </a:r>
            <a:r>
              <a:rPr lang="en-GB" sz="2400" kern="0" dirty="0"/>
              <a:t> </a:t>
            </a:r>
            <a:r>
              <a:rPr lang="en-GB" sz="2400" kern="0" dirty="0" err="1"/>
              <a:t>olika</a:t>
            </a:r>
            <a:r>
              <a:rPr lang="en-GB" sz="2400" kern="0" dirty="0"/>
              <a:t> </a:t>
            </a:r>
            <a:r>
              <a:rPr lang="en-GB" sz="2400" kern="0" dirty="0" err="1"/>
              <a:t>åtgärder</a:t>
            </a:r>
            <a:r>
              <a:rPr lang="en-GB" sz="2400" kern="0" dirty="0"/>
              <a:t>.” </a:t>
            </a:r>
          </a:p>
          <a:p>
            <a:pPr algn="ctr"/>
            <a:r>
              <a:rPr lang="en-GB" sz="2400" kern="0" dirty="0"/>
              <a:t>(</a:t>
            </a:r>
            <a:r>
              <a:rPr lang="en-GB" sz="2400" kern="0" dirty="0" err="1"/>
              <a:t>intervju</a:t>
            </a:r>
            <a:r>
              <a:rPr lang="en-GB" sz="2400" kern="0" dirty="0"/>
              <a:t> 6, </a:t>
            </a:r>
            <a:r>
              <a:rPr lang="en-GB" sz="2400" kern="0" dirty="0" err="1"/>
              <a:t>kvinna</a:t>
            </a:r>
            <a:r>
              <a:rPr lang="en-GB" sz="2400" kern="0" dirty="0"/>
              <a:t>, </a:t>
            </a:r>
            <a:r>
              <a:rPr lang="en-GB" sz="2400" kern="0" dirty="0" err="1"/>
              <a:t>myndighet</a:t>
            </a:r>
            <a:r>
              <a:rPr lang="en-GB" sz="2400" kern="0" dirty="0"/>
              <a:t>)</a:t>
            </a:r>
          </a:p>
          <a:p>
            <a:pPr algn="ctr"/>
            <a:endParaRPr lang="en-GB" sz="2400" kern="0" dirty="0"/>
          </a:p>
          <a:p>
            <a:pPr algn="ctr"/>
            <a:endParaRPr lang="en-SE" sz="2400" kern="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DAEEE53-DED9-7BAB-1987-501CECD368D5}"/>
              </a:ext>
            </a:extLst>
          </p:cNvPr>
          <p:cNvSpPr/>
          <p:nvPr/>
        </p:nvSpPr>
        <p:spPr bwMode="auto">
          <a:xfrm>
            <a:off x="222155" y="1098833"/>
            <a:ext cx="4637877" cy="2481029"/>
          </a:xfrm>
          <a:prstGeom prst="wedgeRoundRectCallout">
            <a:avLst>
              <a:gd name="adj1" fmla="val 8358"/>
              <a:gd name="adj2" fmla="val 60857"/>
              <a:gd name="adj3" fmla="val 16667"/>
            </a:avLst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z="14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.potx" id="{BBCE664C-1F95-4797-A035-689455F52273}" vid="{148FC432-ED3D-4121-9760-708E26D6739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e34fd2-7674-44f7-837a-2691b9f05f40" xsi:nil="true"/>
    <lcf76f155ced4ddcb4097134ff3c332f xmlns="dcff8e3f-c003-400d-b5a4-975050222570">
      <Terms xmlns="http://schemas.microsoft.com/office/infopath/2007/PartnerControls"/>
    </lcf76f155ced4ddcb4097134ff3c332f>
    <_x00c4_gare xmlns="dcff8e3f-c003-400d-b5a4-9750502225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AAB1EE427E874F94BDFBD1DAD2452D" ma:contentTypeVersion="22" ma:contentTypeDescription="Skapa ett nytt dokument." ma:contentTypeScope="" ma:versionID="d9504d689e0c459dc563a0e0f8905e38">
  <xsd:schema xmlns:xsd="http://www.w3.org/2001/XMLSchema" xmlns:xs="http://www.w3.org/2001/XMLSchema" xmlns:p="http://schemas.microsoft.com/office/2006/metadata/properties" xmlns:ns2="dcff8e3f-c003-400d-b5a4-975050222570" xmlns:ns3="87e34fd2-7674-44f7-837a-2691b9f05f40" targetNamespace="http://schemas.microsoft.com/office/2006/metadata/properties" ma:root="true" ma:fieldsID="a0af59014d4789ae894d436d88e50001" ns2:_="" ns3:_="">
    <xsd:import namespace="dcff8e3f-c003-400d-b5a4-975050222570"/>
    <xsd:import namespace="87e34fd2-7674-44f7-837a-2691b9f05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x00c4_gar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8e3f-c003-400d-b5a4-975050222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2f4b1193-c46f-4dcd-959e-89e7ce3fe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c4_gare" ma:index="25" nillable="true" ma:displayName="Ägare" ma:format="Dropdown" ma:internalName="_x00c4_gare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34fd2-7674-44f7-837a-2691b9f05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e3d571-ac45-41ed-904b-347a23679769}" ma:internalName="TaxCatchAll" ma:showField="CatchAllData" ma:web="87e34fd2-7674-44f7-837a-2691b9f05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79469-2F05-42F0-ADD1-5263841AE7B9}">
  <ds:schemaRefs>
    <ds:schemaRef ds:uri="http://www.w3.org/XML/1998/namespace"/>
    <ds:schemaRef ds:uri="6843b716-3f6d-4983-a753-faa1afd2f44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DCB20B-1244-4220-BD53-3EF2002335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705BD-0507-40D1-BBC2-D085A603298F}"/>
</file>

<file path=docProps/app.xml><?xml version="1.0" encoding="utf-8"?>
<Properties xmlns="http://schemas.openxmlformats.org/officeDocument/2006/extended-properties" xmlns:vt="http://schemas.openxmlformats.org/officeDocument/2006/docPropsVTypes">
  <Template>16_9_powerpointmall_ki_plommon_SVE</Template>
  <TotalTime>5138</TotalTime>
  <Words>558</Words>
  <Application>Microsoft Macintosh PowerPoint</Application>
  <PresentationFormat>On-screen Show (16:9)</PresentationFormat>
  <Paragraphs>80</Paragraphs>
  <Slides>13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DM Sans</vt:lpstr>
      <vt:lpstr>DM Sans Medium</vt:lpstr>
      <vt:lpstr>Times</vt:lpstr>
      <vt:lpstr>Times New Roman</vt:lpstr>
      <vt:lpstr>Wingdings</vt:lpstr>
      <vt:lpstr>16_9_powerpointmall_ki_plommon_SVE</vt:lpstr>
      <vt:lpstr>Vägar till effektiv finansiering och ungdomscentrerade samordnade insatser för ungas psykiska hälsa i Sverige</vt:lpstr>
      <vt:lpstr>Vilka faktorer påverkar finansieringen och insatser för att främja ungdomars psykiska hälsa i Sverige?</vt:lpstr>
      <vt:lpstr>Ramverk för studien</vt:lpstr>
      <vt:lpstr>Metoder</vt:lpstr>
      <vt:lpstr>PowerPoint Presentation</vt:lpstr>
      <vt:lpstr>PowerPoint Presentation</vt:lpstr>
      <vt:lpstr>Resultat </vt:lpstr>
      <vt:lpstr>PowerPoint Presentation</vt:lpstr>
      <vt:lpstr>PowerPoint Presentation</vt:lpstr>
      <vt:lpstr>PowerPoint Presentation</vt:lpstr>
      <vt:lpstr>Vägar till effektiv finansiering och ungdomscentrerade samordnade insatser för ungas psykiska hälsa i Sverige</vt:lpstr>
      <vt:lpstr>Mer information</vt:lpstr>
      <vt:lpstr>Avslutningsbild med Karolinska Institutets logotyp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Biermann</dc:creator>
  <cp:lastModifiedBy>Olivia Biermann</cp:lastModifiedBy>
  <cp:revision>27</cp:revision>
  <cp:lastPrinted>2005-09-23T14:22:03Z</cp:lastPrinted>
  <dcterms:created xsi:type="dcterms:W3CDTF">2025-09-15T08:01:08Z</dcterms:created>
  <dcterms:modified xsi:type="dcterms:W3CDTF">2025-09-29T08:35:17Z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0x01010093AAB1EE427E874F94BDFBD1DAD2452D</vt:lpwstr>
  </property>
</Properties>
</file>